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7" r:id="rId2"/>
    <p:sldId id="258" r:id="rId3"/>
    <p:sldId id="259" r:id="rId4"/>
    <p:sldId id="260" r:id="rId5"/>
    <p:sldId id="261" r:id="rId6"/>
    <p:sldId id="282"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64" r:id="rId20"/>
    <p:sldId id="267" r:id="rId21"/>
    <p:sldId id="266" r:id="rId22"/>
    <p:sldId id="268" r:id="rId23"/>
    <p:sldId id="269" r:id="rId24"/>
    <p:sldId id="283" r:id="rId25"/>
    <p:sldId id="284" r:id="rId26"/>
    <p:sldId id="285" r:id="rId27"/>
    <p:sldId id="286" r:id="rId28"/>
    <p:sldId id="287" r:id="rId29"/>
    <p:sldId id="288" r:id="rId30"/>
    <p:sldId id="291" r:id="rId31"/>
    <p:sldId id="289" r:id="rId32"/>
    <p:sldId id="290" r:id="rId33"/>
    <p:sldId id="292" r:id="rId34"/>
    <p:sldId id="293" r:id="rId35"/>
    <p:sldId id="294" r:id="rId36"/>
    <p:sldId id="295" r:id="rId37"/>
    <p:sldId id="296" r:id="rId38"/>
    <p:sldId id="315" r:id="rId39"/>
    <p:sldId id="316" r:id="rId40"/>
    <p:sldId id="320" r:id="rId41"/>
    <p:sldId id="317" r:id="rId42"/>
    <p:sldId id="263"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8" r:id="rId59"/>
    <p:sldId id="319" r:id="rId60"/>
    <p:sldId id="313" r:id="rId61"/>
    <p:sldId id="312" r:id="rId62"/>
    <p:sldId id="314" r:id="rId63"/>
    <p:sldId id="322" r:id="rId64"/>
    <p:sldId id="32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7612F6-82BB-427E-8410-E3046C31DEDE}" type="datetimeFigureOut">
              <a:rPr lang="en-US" smtClean="0"/>
              <a:t>11/8/2016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D8E49-83AA-4B30-9368-A972B113896F}" type="slidenum">
              <a:rPr lang="en-US" smtClean="0"/>
              <a:t>‹#›</a:t>
            </a:fld>
            <a:endParaRPr lang="en-US"/>
          </a:p>
        </p:txBody>
      </p:sp>
    </p:spTree>
    <p:extLst>
      <p:ext uri="{BB962C8B-B14F-4D97-AF65-F5344CB8AC3E}">
        <p14:creationId xmlns:p14="http://schemas.microsoft.com/office/powerpoint/2010/main" val="2224982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A2795913-C003-4FE1-BE32-1FB11FEF78C7}" type="slidenum">
              <a:rPr lang="en-US" sz="1200">
                <a:latin typeface="Calibri" pitchFamily="34" charset="0"/>
              </a:rPr>
              <a:pPr/>
              <a:t>5</a:t>
            </a:fld>
            <a:endParaRPr lang="en-US" sz="1200">
              <a:latin typeface="Calibri" pitchFamily="34" charset="0"/>
            </a:endParaRPr>
          </a:p>
        </p:txBody>
      </p:sp>
    </p:spTree>
    <p:extLst>
      <p:ext uri="{BB962C8B-B14F-4D97-AF65-F5344CB8AC3E}">
        <p14:creationId xmlns:p14="http://schemas.microsoft.com/office/powerpoint/2010/main" val="289362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9AD9E85-6375-4D3F-91EB-5E147FE305F4}" type="slidenum">
              <a:rPr lang="en-US" sz="1200">
                <a:latin typeface="Calibri" pitchFamily="34" charset="0"/>
              </a:rPr>
              <a:pPr/>
              <a:t>42</a:t>
            </a:fld>
            <a:endParaRPr lang="en-US" sz="1200">
              <a:latin typeface="Calibri" pitchFamily="34" charset="0"/>
            </a:endParaRPr>
          </a:p>
        </p:txBody>
      </p:sp>
    </p:spTree>
    <p:extLst>
      <p:ext uri="{BB962C8B-B14F-4D97-AF65-F5344CB8AC3E}">
        <p14:creationId xmlns:p14="http://schemas.microsoft.com/office/powerpoint/2010/main" val="131083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432255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EE7ED9EB-67A6-4F3A-936B-F37704153FF2}" type="slidenum">
              <a:rPr lang="en-US" sz="1200">
                <a:latin typeface="Calibri" pitchFamily="34" charset="0"/>
              </a:rPr>
              <a:pPr/>
              <a:t>62</a:t>
            </a:fld>
            <a:endParaRPr lang="en-US" sz="1200">
              <a:latin typeface="Calibri" pitchFamily="34" charset="0"/>
            </a:endParaRPr>
          </a:p>
        </p:txBody>
      </p:sp>
    </p:spTree>
    <p:extLst>
      <p:ext uri="{BB962C8B-B14F-4D97-AF65-F5344CB8AC3E}">
        <p14:creationId xmlns:p14="http://schemas.microsoft.com/office/powerpoint/2010/main" val="1597778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5020C4-0EBA-4BF3-AF2C-37263051F224}"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F03CC-500D-4DCE-AA06-3684B13FC044}" type="slidenum">
              <a:rPr lang="en-US" smtClean="0"/>
              <a:t>‹#›</a:t>
            </a:fld>
            <a:endParaRPr lang="en-US"/>
          </a:p>
        </p:txBody>
      </p:sp>
    </p:spTree>
    <p:extLst>
      <p:ext uri="{BB962C8B-B14F-4D97-AF65-F5344CB8AC3E}">
        <p14:creationId xmlns:p14="http://schemas.microsoft.com/office/powerpoint/2010/main" val="4224208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5020C4-0EBA-4BF3-AF2C-37263051F224}"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F03CC-500D-4DCE-AA06-3684B13FC044}" type="slidenum">
              <a:rPr lang="en-US" smtClean="0"/>
              <a:t>‹#›</a:t>
            </a:fld>
            <a:endParaRPr lang="en-US"/>
          </a:p>
        </p:txBody>
      </p:sp>
    </p:spTree>
    <p:extLst>
      <p:ext uri="{BB962C8B-B14F-4D97-AF65-F5344CB8AC3E}">
        <p14:creationId xmlns:p14="http://schemas.microsoft.com/office/powerpoint/2010/main" val="132523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5020C4-0EBA-4BF3-AF2C-37263051F224}"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F03CC-500D-4DCE-AA06-3684B13FC044}" type="slidenum">
              <a:rPr lang="en-US" smtClean="0"/>
              <a:t>‹#›</a:t>
            </a:fld>
            <a:endParaRPr lang="en-US"/>
          </a:p>
        </p:txBody>
      </p:sp>
    </p:spTree>
    <p:extLst>
      <p:ext uri="{BB962C8B-B14F-4D97-AF65-F5344CB8AC3E}">
        <p14:creationId xmlns:p14="http://schemas.microsoft.com/office/powerpoint/2010/main" val="107131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5020C4-0EBA-4BF3-AF2C-37263051F224}"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F03CC-500D-4DCE-AA06-3684B13FC044}" type="slidenum">
              <a:rPr lang="en-US" smtClean="0"/>
              <a:t>‹#›</a:t>
            </a:fld>
            <a:endParaRPr lang="en-US"/>
          </a:p>
        </p:txBody>
      </p:sp>
    </p:spTree>
    <p:extLst>
      <p:ext uri="{BB962C8B-B14F-4D97-AF65-F5344CB8AC3E}">
        <p14:creationId xmlns:p14="http://schemas.microsoft.com/office/powerpoint/2010/main" val="67248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5020C4-0EBA-4BF3-AF2C-37263051F224}"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F03CC-500D-4DCE-AA06-3684B13FC044}" type="slidenum">
              <a:rPr lang="en-US" smtClean="0"/>
              <a:t>‹#›</a:t>
            </a:fld>
            <a:endParaRPr lang="en-US"/>
          </a:p>
        </p:txBody>
      </p:sp>
    </p:spTree>
    <p:extLst>
      <p:ext uri="{BB962C8B-B14F-4D97-AF65-F5344CB8AC3E}">
        <p14:creationId xmlns:p14="http://schemas.microsoft.com/office/powerpoint/2010/main" val="1176494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05020C4-0EBA-4BF3-AF2C-37263051F224}" type="datetimeFigureOut">
              <a:rPr lang="en-US" smtClean="0"/>
              <a:t>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F03CC-500D-4DCE-AA06-3684B13FC044}" type="slidenum">
              <a:rPr lang="en-US" smtClean="0"/>
              <a:t>‹#›</a:t>
            </a:fld>
            <a:endParaRPr lang="en-US"/>
          </a:p>
        </p:txBody>
      </p:sp>
    </p:spTree>
    <p:extLst>
      <p:ext uri="{BB962C8B-B14F-4D97-AF65-F5344CB8AC3E}">
        <p14:creationId xmlns:p14="http://schemas.microsoft.com/office/powerpoint/2010/main" val="79011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05020C4-0EBA-4BF3-AF2C-37263051F224}" type="datetimeFigureOut">
              <a:rPr lang="en-US" smtClean="0"/>
              <a:t>11/8/2016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3F03CC-500D-4DCE-AA06-3684B13FC044}" type="slidenum">
              <a:rPr lang="en-US" smtClean="0"/>
              <a:t>‹#›</a:t>
            </a:fld>
            <a:endParaRPr lang="en-US"/>
          </a:p>
        </p:txBody>
      </p:sp>
    </p:spTree>
    <p:extLst>
      <p:ext uri="{BB962C8B-B14F-4D97-AF65-F5344CB8AC3E}">
        <p14:creationId xmlns:p14="http://schemas.microsoft.com/office/powerpoint/2010/main" val="2221214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05020C4-0EBA-4BF3-AF2C-37263051F224}" type="datetimeFigureOut">
              <a:rPr lang="en-US" smtClean="0"/>
              <a:t>11/8/2016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3F03CC-500D-4DCE-AA06-3684B13FC044}" type="slidenum">
              <a:rPr lang="en-US" smtClean="0"/>
              <a:t>‹#›</a:t>
            </a:fld>
            <a:endParaRPr lang="en-US"/>
          </a:p>
        </p:txBody>
      </p:sp>
    </p:spTree>
    <p:extLst>
      <p:ext uri="{BB962C8B-B14F-4D97-AF65-F5344CB8AC3E}">
        <p14:creationId xmlns:p14="http://schemas.microsoft.com/office/powerpoint/2010/main" val="4089593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5020C4-0EBA-4BF3-AF2C-37263051F224}" type="datetimeFigureOut">
              <a:rPr lang="en-US" smtClean="0"/>
              <a:t>11/8/2016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3F03CC-500D-4DCE-AA06-3684B13FC044}" type="slidenum">
              <a:rPr lang="en-US" smtClean="0"/>
              <a:t>‹#›</a:t>
            </a:fld>
            <a:endParaRPr lang="en-US"/>
          </a:p>
        </p:txBody>
      </p:sp>
    </p:spTree>
    <p:extLst>
      <p:ext uri="{BB962C8B-B14F-4D97-AF65-F5344CB8AC3E}">
        <p14:creationId xmlns:p14="http://schemas.microsoft.com/office/powerpoint/2010/main" val="919618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5020C4-0EBA-4BF3-AF2C-37263051F224}" type="datetimeFigureOut">
              <a:rPr lang="en-US" smtClean="0"/>
              <a:t>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F03CC-500D-4DCE-AA06-3684B13FC044}" type="slidenum">
              <a:rPr lang="en-US" smtClean="0"/>
              <a:t>‹#›</a:t>
            </a:fld>
            <a:endParaRPr lang="en-US"/>
          </a:p>
        </p:txBody>
      </p:sp>
    </p:spTree>
    <p:extLst>
      <p:ext uri="{BB962C8B-B14F-4D97-AF65-F5344CB8AC3E}">
        <p14:creationId xmlns:p14="http://schemas.microsoft.com/office/powerpoint/2010/main" val="2934633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5020C4-0EBA-4BF3-AF2C-37263051F224}" type="datetimeFigureOut">
              <a:rPr lang="en-US" smtClean="0"/>
              <a:t>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F03CC-500D-4DCE-AA06-3684B13FC044}" type="slidenum">
              <a:rPr lang="en-US" smtClean="0"/>
              <a:t>‹#›</a:t>
            </a:fld>
            <a:endParaRPr lang="en-US"/>
          </a:p>
        </p:txBody>
      </p:sp>
    </p:spTree>
    <p:extLst>
      <p:ext uri="{BB962C8B-B14F-4D97-AF65-F5344CB8AC3E}">
        <p14:creationId xmlns:p14="http://schemas.microsoft.com/office/powerpoint/2010/main" val="684438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5020C4-0EBA-4BF3-AF2C-37263051F224}" type="datetimeFigureOut">
              <a:rPr lang="en-US" smtClean="0"/>
              <a:t>11/8/2016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3F03CC-500D-4DCE-AA06-3684B13FC044}" type="slidenum">
              <a:rPr lang="en-US" smtClean="0"/>
              <a:t>‹#›</a:t>
            </a:fld>
            <a:endParaRPr lang="en-US"/>
          </a:p>
        </p:txBody>
      </p:sp>
    </p:spTree>
    <p:extLst>
      <p:ext uri="{BB962C8B-B14F-4D97-AF65-F5344CB8AC3E}">
        <p14:creationId xmlns:p14="http://schemas.microsoft.com/office/powerpoint/2010/main" val="11159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26.emf"/><Relationship Id="rId5" Type="http://schemas.openxmlformats.org/officeDocument/2006/relationships/oleObject" Target="../embeddings/oleObject9.bin"/><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0.jpe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29.emf"/><Relationship Id="rId5" Type="http://schemas.openxmlformats.org/officeDocument/2006/relationships/oleObject" Target="../embeddings/oleObject12.bin"/><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image" Target="../media/image4.e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1.emf"/><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5.bin"/></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0.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49.wmf"/><Relationship Id="rId4" Type="http://schemas.openxmlformats.org/officeDocument/2006/relationships/oleObject" Target="../embeddings/oleObject13.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6.bin"/></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4.xml"/><Relationship Id="rId7" Type="http://schemas.openxmlformats.org/officeDocument/2006/relationships/image" Target="../media/image75.e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image" Target="../media/image74.emf"/><Relationship Id="rId4" Type="http://schemas.openxmlformats.org/officeDocument/2006/relationships/oleObject" Target="../embeddings/oleObject15.bin"/><Relationship Id="rId9" Type="http://schemas.openxmlformats.org/officeDocument/2006/relationships/image" Target="../media/image76.emf"/></Relationships>
</file>

<file path=ppt/slides/_rels/slide6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77.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400" dirty="0">
              <a:solidFill>
                <a:schemeClr val="accent1"/>
              </a:solidFill>
            </a:endParaRPr>
          </a:p>
        </p:txBody>
      </p:sp>
      <p:sp>
        <p:nvSpPr>
          <p:cNvPr id="2" name="Title 1"/>
          <p:cNvSpPr>
            <a:spLocks noGrp="1"/>
          </p:cNvSpPr>
          <p:nvPr>
            <p:ph type="title"/>
          </p:nvPr>
        </p:nvSpPr>
        <p:spPr>
          <a:xfrm>
            <a:off x="1981200" y="401306"/>
            <a:ext cx="6508750" cy="1143000"/>
          </a:xfrm>
        </p:spPr>
        <p:txBody>
          <a:bodyPr>
            <a:normAutofit fontScale="90000"/>
          </a:bodyPr>
          <a:lstStyle/>
          <a:p>
            <a:r>
              <a:rPr lang="en-US" dirty="0"/>
              <a:t>Chapter 7</a:t>
            </a:r>
            <a:br>
              <a:rPr lang="en-US" dirty="0"/>
            </a:br>
            <a:r>
              <a:rPr lang="en-US" dirty="0"/>
              <a:t>Inference for </a:t>
            </a:r>
            <a:r>
              <a:rPr lang="en-US" dirty="0" smtClean="0"/>
              <a:t>Distributions</a:t>
            </a:r>
            <a:endParaRPr lang="en-US" dirty="0"/>
          </a:p>
        </p:txBody>
      </p:sp>
      <p:sp>
        <p:nvSpPr>
          <p:cNvPr id="26627" name="Title 2"/>
          <p:cNvSpPr txBox="1">
            <a:spLocks/>
          </p:cNvSpPr>
          <p:nvPr/>
        </p:nvSpPr>
        <p:spPr bwMode="auto">
          <a:xfrm>
            <a:off x="1858964" y="2241550"/>
            <a:ext cx="855503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Aft>
                <a:spcPts val="1800"/>
              </a:spcAft>
            </a:pPr>
            <a:r>
              <a:rPr lang="en-US" sz="2800" b="1">
                <a:solidFill>
                  <a:schemeClr val="accent1"/>
                </a:solidFill>
              </a:rPr>
              <a:t>7.1 Inference for the Mean of a Population</a:t>
            </a:r>
          </a:p>
          <a:p>
            <a:pPr>
              <a:spcAft>
                <a:spcPts val="1800"/>
              </a:spcAft>
            </a:pPr>
            <a:r>
              <a:rPr lang="en-US" sz="2800" b="1">
                <a:solidFill>
                  <a:schemeClr val="accent1"/>
                </a:solidFill>
              </a:rPr>
              <a:t>7.2 Comparing Two Means</a:t>
            </a:r>
          </a:p>
          <a:p>
            <a:pPr>
              <a:spcAft>
                <a:spcPts val="1800"/>
              </a:spcAft>
            </a:pPr>
            <a:r>
              <a:rPr lang="en-US" sz="2800" b="1">
                <a:solidFill>
                  <a:schemeClr val="accent1"/>
                </a:solidFill>
              </a:rPr>
              <a:t>7.3 Other Topics in Comparing Distributions</a:t>
            </a:r>
          </a:p>
        </p:txBody>
      </p:sp>
    </p:spTree>
    <p:extLst>
      <p:ext uri="{BB962C8B-B14F-4D97-AF65-F5344CB8AC3E}">
        <p14:creationId xmlns:p14="http://schemas.microsoft.com/office/powerpoint/2010/main" val="3745626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5535" y="553893"/>
            <a:ext cx="9829800" cy="6304107"/>
          </a:xfrm>
          <a:prstGeom prst="rect">
            <a:avLst/>
          </a:prstGeom>
        </p:spPr>
      </p:pic>
    </p:spTree>
    <p:extLst>
      <p:ext uri="{BB962C8B-B14F-4D97-AF65-F5344CB8AC3E}">
        <p14:creationId xmlns:p14="http://schemas.microsoft.com/office/powerpoint/2010/main" val="3557584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4925" y="190500"/>
            <a:ext cx="9582150" cy="6477000"/>
          </a:xfrm>
          <a:prstGeom prst="rect">
            <a:avLst/>
          </a:prstGeom>
        </p:spPr>
      </p:pic>
    </p:spTree>
    <p:extLst>
      <p:ext uri="{BB962C8B-B14F-4D97-AF65-F5344CB8AC3E}">
        <p14:creationId xmlns:p14="http://schemas.microsoft.com/office/powerpoint/2010/main" val="4043100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5875" y="591127"/>
            <a:ext cx="9620250" cy="5338618"/>
          </a:xfrm>
          <a:prstGeom prst="rect">
            <a:avLst/>
          </a:prstGeom>
        </p:spPr>
      </p:pic>
    </p:spTree>
    <p:extLst>
      <p:ext uri="{BB962C8B-B14F-4D97-AF65-F5344CB8AC3E}">
        <p14:creationId xmlns:p14="http://schemas.microsoft.com/office/powerpoint/2010/main" val="294024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8700" y="323850"/>
            <a:ext cx="10134600" cy="6210300"/>
          </a:xfrm>
          <a:prstGeom prst="rect">
            <a:avLst/>
          </a:prstGeom>
        </p:spPr>
      </p:pic>
    </p:spTree>
    <p:extLst>
      <p:ext uri="{BB962C8B-B14F-4D97-AF65-F5344CB8AC3E}">
        <p14:creationId xmlns:p14="http://schemas.microsoft.com/office/powerpoint/2010/main" val="1318775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9200" y="419100"/>
            <a:ext cx="9753600" cy="6019800"/>
          </a:xfrm>
          <a:prstGeom prst="rect">
            <a:avLst/>
          </a:prstGeom>
        </p:spPr>
      </p:pic>
    </p:spTree>
    <p:extLst>
      <p:ext uri="{BB962C8B-B14F-4D97-AF65-F5344CB8AC3E}">
        <p14:creationId xmlns:p14="http://schemas.microsoft.com/office/powerpoint/2010/main" val="3968639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8668" y="607580"/>
            <a:ext cx="9563100" cy="3333750"/>
          </a:xfrm>
          <a:prstGeom prst="rect">
            <a:avLst/>
          </a:prstGeom>
        </p:spPr>
      </p:pic>
    </p:spTree>
    <p:extLst>
      <p:ext uri="{BB962C8B-B14F-4D97-AF65-F5344CB8AC3E}">
        <p14:creationId xmlns:p14="http://schemas.microsoft.com/office/powerpoint/2010/main" val="107464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3975" y="258618"/>
            <a:ext cx="9544050" cy="6428510"/>
          </a:xfrm>
          <a:prstGeom prst="rect">
            <a:avLst/>
          </a:prstGeom>
        </p:spPr>
      </p:pic>
    </p:spTree>
    <p:extLst>
      <p:ext uri="{BB962C8B-B14F-4D97-AF65-F5344CB8AC3E}">
        <p14:creationId xmlns:p14="http://schemas.microsoft.com/office/powerpoint/2010/main" val="208171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3822" y="965200"/>
            <a:ext cx="9477375" cy="1676400"/>
          </a:xfrm>
          <a:prstGeom prst="rect">
            <a:avLst/>
          </a:prstGeom>
        </p:spPr>
      </p:pic>
    </p:spTree>
    <p:extLst>
      <p:ext uri="{BB962C8B-B14F-4D97-AF65-F5344CB8AC3E}">
        <p14:creationId xmlns:p14="http://schemas.microsoft.com/office/powerpoint/2010/main" val="2918895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5412" y="538162"/>
            <a:ext cx="9401175" cy="5781675"/>
          </a:xfrm>
          <a:prstGeom prst="rect">
            <a:avLst/>
          </a:prstGeom>
        </p:spPr>
      </p:pic>
    </p:spTree>
    <p:extLst>
      <p:ext uri="{BB962C8B-B14F-4D97-AF65-F5344CB8AC3E}">
        <p14:creationId xmlns:p14="http://schemas.microsoft.com/office/powerpoint/2010/main" val="479074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fld id="{D8E08DF0-8945-4E4E-819F-484BBF3F3355}" type="slidenum">
              <a:rPr lang="en-US" sz="1200">
                <a:solidFill>
                  <a:schemeClr val="accent1"/>
                </a:solidFill>
              </a:rPr>
              <a:pPr>
                <a:lnSpc>
                  <a:spcPct val="80000"/>
                </a:lnSpc>
              </a:pPr>
              <a:t>19</a:t>
            </a:fld>
            <a:endParaRPr lang="en-US" sz="1200">
              <a:solidFill>
                <a:schemeClr val="accent1"/>
              </a:solidFill>
            </a:endParaRPr>
          </a:p>
        </p:txBody>
      </p:sp>
      <p:sp>
        <p:nvSpPr>
          <p:cNvPr id="38914" name="Rectangle 19"/>
          <p:cNvSpPr>
            <a:spLocks noGrp="1" noChangeArrowheads="1"/>
          </p:cNvSpPr>
          <p:nvPr>
            <p:ph type="title" idx="4294967295"/>
          </p:nvPr>
        </p:nvSpPr>
        <p:spPr>
          <a:xfrm>
            <a:off x="2092326" y="152401"/>
            <a:ext cx="7204075" cy="720725"/>
          </a:xfrm>
        </p:spPr>
        <p:txBody>
          <a:bodyPr/>
          <a:lstStyle/>
          <a:p>
            <a:pPr eaLnBrk="1" hangingPunct="1"/>
            <a:r>
              <a:rPr lang="en-US" smtClean="0">
                <a:ea typeface="ＭＳ Ｐゴシック" pitchFamily="34" charset="-128"/>
              </a:rPr>
              <a:t>Example</a:t>
            </a:r>
          </a:p>
        </p:txBody>
      </p:sp>
      <p:sp>
        <p:nvSpPr>
          <p:cNvPr id="38915" name="TextBox 1"/>
          <p:cNvSpPr txBox="1">
            <a:spLocks noChangeArrowheads="1"/>
          </p:cNvSpPr>
          <p:nvPr/>
        </p:nvSpPr>
        <p:spPr bwMode="auto">
          <a:xfrm>
            <a:off x="2092325" y="1693864"/>
            <a:ext cx="8377238"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buFont typeface="Wingdings" pitchFamily="2" charset="2"/>
              <a:buNone/>
            </a:pPr>
            <a:r>
              <a:rPr lang="en-US" sz="2000" dirty="0">
                <a:solidFill>
                  <a:srgbClr val="000000"/>
                </a:solidFill>
              </a:rPr>
              <a:t>The Nielsen Company states that adults age 18 to 24 years old average 18.5 hours per week watching traditional television. Does this average seem reasonable for college students? We drew an SRS of eight college students and obtained the following data, in hours of TV watched per week:</a:t>
            </a:r>
          </a:p>
          <a:p>
            <a:pPr>
              <a:buFont typeface="Wingdings" pitchFamily="2" charset="2"/>
              <a:buNone/>
            </a:pPr>
            <a:endParaRPr lang="en-US" sz="2000" dirty="0">
              <a:solidFill>
                <a:srgbClr val="000000"/>
              </a:solidFill>
            </a:endParaRPr>
          </a:p>
          <a:p>
            <a:pPr algn="ctr">
              <a:buFont typeface="Wingdings" pitchFamily="2" charset="2"/>
              <a:buNone/>
            </a:pPr>
            <a:r>
              <a:rPr lang="en-US" sz="2000" dirty="0">
                <a:solidFill>
                  <a:srgbClr val="000000"/>
                </a:solidFill>
              </a:rPr>
              <a:t>3.0, 16.5, 10.5, 40.5, 5.5, 33.5, 0.0, 6.5</a:t>
            </a:r>
          </a:p>
          <a:p>
            <a:pPr>
              <a:buFont typeface="Wingdings" pitchFamily="2" charset="2"/>
              <a:buNone/>
            </a:pPr>
            <a:endParaRPr lang="en-US" sz="2000" dirty="0">
              <a:solidFill>
                <a:srgbClr val="000000"/>
              </a:solidFill>
            </a:endParaRPr>
          </a:p>
          <a:p>
            <a:pPr>
              <a:buFont typeface="Wingdings" pitchFamily="2" charset="2"/>
              <a:buNone/>
            </a:pPr>
            <a:endParaRPr lang="en-US" sz="2000" b="1" dirty="0">
              <a:solidFill>
                <a:srgbClr val="FF0000"/>
              </a:solidFill>
            </a:endParaRPr>
          </a:p>
          <a:p>
            <a:pPr>
              <a:buFont typeface="Wingdings" pitchFamily="2" charset="2"/>
              <a:buNone/>
            </a:pPr>
            <a:endParaRPr lang="en-US" sz="2000" b="1" dirty="0">
              <a:solidFill>
                <a:srgbClr val="FF0000"/>
              </a:solidFill>
            </a:endParaRPr>
          </a:p>
          <a:p>
            <a:pPr>
              <a:buFont typeface="Wingdings" pitchFamily="2" charset="2"/>
              <a:buNone/>
            </a:pPr>
            <a:endParaRPr lang="en-US" sz="2000" b="1" dirty="0">
              <a:solidFill>
                <a:srgbClr val="FF0000"/>
              </a:solidFill>
            </a:endParaRPr>
          </a:p>
          <a:p>
            <a:pPr>
              <a:buFont typeface="Wingdings" pitchFamily="2" charset="2"/>
              <a:buNone/>
            </a:pPr>
            <a:r>
              <a:rPr lang="en-US" sz="2000" dirty="0">
                <a:solidFill>
                  <a:srgbClr val="000000"/>
                </a:solidFill>
              </a:rPr>
              <a:t>We want to estimate the true mean hours of television watched per week, </a:t>
            </a:r>
            <a:r>
              <a:rPr lang="en-US" sz="2000" i="1" dirty="0">
                <a:solidFill>
                  <a:srgbClr val="000000"/>
                </a:solidFill>
              </a:rPr>
              <a:t>µ,</a:t>
            </a:r>
            <a:r>
              <a:rPr lang="en-US" sz="2000" dirty="0">
                <a:solidFill>
                  <a:srgbClr val="000000"/>
                </a:solidFill>
              </a:rPr>
              <a:t> of all college students with a 95% confidence level.</a:t>
            </a:r>
          </a:p>
          <a:p>
            <a:pPr eaLnBrk="1" hangingPunct="1"/>
            <a:endParaRPr lang="en-US" sz="2000" dirty="0">
              <a:solidFill>
                <a:srgbClr val="000000"/>
              </a:solidFill>
            </a:endParaRPr>
          </a:p>
          <a:p>
            <a:pPr eaLnBrk="1" hangingPunct="1"/>
            <a:endParaRPr lang="en-US" sz="2000" dirty="0"/>
          </a:p>
        </p:txBody>
      </p:sp>
      <p:graphicFrame>
        <p:nvGraphicFramePr>
          <p:cNvPr id="38916" name="Object 2" descr="The image shows a mathematical expression given as: 'x bar' equals to 14.5 hours, and 's subscript x' equals to 14.85 hours."/>
          <p:cNvGraphicFramePr>
            <a:graphicFrameLocks noChangeAspect="1"/>
          </p:cNvGraphicFramePr>
          <p:nvPr>
            <p:extLst/>
          </p:nvPr>
        </p:nvGraphicFramePr>
        <p:xfrm>
          <a:off x="3752850" y="3881439"/>
          <a:ext cx="4751388" cy="396875"/>
        </p:xfrm>
        <a:graphic>
          <a:graphicData uri="http://schemas.openxmlformats.org/presentationml/2006/ole">
            <mc:AlternateContent xmlns:mc="http://schemas.openxmlformats.org/markup-compatibility/2006">
              <mc:Choice xmlns:v="urn:schemas-microsoft-com:vml" Requires="v">
                <p:oleObj spid="_x0000_s5150" name="Equation" r:id="rId3" imgW="2578100" imgH="215900" progId="Equation.3">
                  <p:embed/>
                </p:oleObj>
              </mc:Choice>
              <mc:Fallback>
                <p:oleObj name="Equation" r:id="rId3" imgW="2578100" imgH="215900" progId="Equation.3">
                  <p:embed/>
                  <p:pic>
                    <p:nvPicPr>
                      <p:cNvPr id="38916" name="Object 2" descr="The image shows a mathematical expression given as: 'x bar' equals to 14.5 hours, and 's subscript x' equals to 14.85 hou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850" y="3881439"/>
                        <a:ext cx="4751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356862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915">
                                            <p:txEl>
                                              <p:pRg st="2" end="2"/>
                                            </p:txEl>
                                          </p:spTgt>
                                        </p:tgtEl>
                                        <p:attrNameLst>
                                          <p:attrName>style.visibility</p:attrName>
                                        </p:attrNameLst>
                                      </p:cBhvr>
                                      <p:to>
                                        <p:strVal val="visible"/>
                                      </p:to>
                                    </p:set>
                                    <p:animEffect transition="in" filter="blinds(horizontal)">
                                      <p:cBhvr>
                                        <p:cTn id="7" dur="500"/>
                                        <p:tgtEl>
                                          <p:spTgt spid="3891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blinds(horizontal)">
                                      <p:cBhvr>
                                        <p:cTn id="12" dur="500"/>
                                        <p:tgtEl>
                                          <p:spTgt spid="389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8915">
                                            <p:txEl>
                                              <p:pRg st="7" end="7"/>
                                            </p:txEl>
                                          </p:spTgt>
                                        </p:tgtEl>
                                        <p:attrNameLst>
                                          <p:attrName>style.visibility</p:attrName>
                                        </p:attrNameLst>
                                      </p:cBhvr>
                                      <p:to>
                                        <p:strVal val="visible"/>
                                      </p:to>
                                    </p:set>
                                    <p:animEffect transition="in" filter="blinds(horizontal)">
                                      <p:cBhvr>
                                        <p:cTn id="17" dur="500"/>
                                        <p:tgtEl>
                                          <p:spTgt spid="389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1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1400" dirty="0">
              <a:solidFill>
                <a:schemeClr val="accent1"/>
              </a:solidFill>
            </a:endParaRPr>
          </a:p>
        </p:txBody>
      </p:sp>
      <p:sp>
        <p:nvSpPr>
          <p:cNvPr id="27649" name="Title 2"/>
          <p:cNvSpPr>
            <a:spLocks noGrp="1"/>
          </p:cNvSpPr>
          <p:nvPr>
            <p:ph type="title"/>
          </p:nvPr>
        </p:nvSpPr>
        <p:spPr>
          <a:xfrm>
            <a:off x="1981201" y="265114"/>
            <a:ext cx="6684963" cy="1792287"/>
          </a:xfrm>
        </p:spPr>
        <p:txBody>
          <a:bodyPr anchor="t"/>
          <a:lstStyle/>
          <a:p>
            <a:pPr eaLnBrk="1" hangingPunct="1"/>
            <a:r>
              <a:rPr lang="en-US" b="1" smtClean="0">
                <a:ea typeface="ＭＳ Ｐゴシック" pitchFamily="34" charset="-128"/>
              </a:rPr>
              <a:t>7.1 Inference for the Mean of a Population</a:t>
            </a:r>
          </a:p>
        </p:txBody>
      </p:sp>
      <p:sp>
        <p:nvSpPr>
          <p:cNvPr id="27650" name="Text Placeholder 3"/>
          <p:cNvSpPr>
            <a:spLocks noGrp="1"/>
          </p:cNvSpPr>
          <p:nvPr>
            <p:ph idx="1"/>
          </p:nvPr>
        </p:nvSpPr>
        <p:spPr>
          <a:xfrm>
            <a:off x="1981201" y="2057401"/>
            <a:ext cx="8239125" cy="4664075"/>
          </a:xfrm>
        </p:spPr>
        <p:txBody>
          <a:bodyPr/>
          <a:lstStyle/>
          <a:p>
            <a:pPr eaLnBrk="1" hangingPunct="1">
              <a:buSzPct val="110000"/>
              <a:buFont typeface="Wingdings" pitchFamily="2" charset="2"/>
              <a:buChar char="§"/>
            </a:pPr>
            <a:r>
              <a:rPr lang="en-US" sz="2400">
                <a:solidFill>
                  <a:schemeClr val="accent1"/>
                </a:solidFill>
                <a:ea typeface="ＭＳ Ｐゴシック" pitchFamily="34" charset="-128"/>
              </a:rPr>
              <a:t>The </a:t>
            </a:r>
            <a:r>
              <a:rPr lang="en-US" sz="2400" i="1">
                <a:solidFill>
                  <a:schemeClr val="accent1"/>
                </a:solidFill>
                <a:ea typeface="ＭＳ Ｐゴシック" pitchFamily="34" charset="-128"/>
              </a:rPr>
              <a:t>t</a:t>
            </a:r>
            <a:r>
              <a:rPr lang="en-US" sz="2400">
                <a:solidFill>
                  <a:schemeClr val="accent1"/>
                </a:solidFill>
                <a:ea typeface="ＭＳ Ｐゴシック" pitchFamily="34" charset="-128"/>
              </a:rPr>
              <a:t> distributions</a:t>
            </a:r>
          </a:p>
          <a:p>
            <a:pPr eaLnBrk="1" hangingPunct="1">
              <a:buSzPct val="110000"/>
              <a:buFont typeface="Wingdings" pitchFamily="2" charset="2"/>
              <a:buChar char="§"/>
            </a:pPr>
            <a:r>
              <a:rPr lang="en-US" sz="2400">
                <a:solidFill>
                  <a:schemeClr val="accent1"/>
                </a:solidFill>
                <a:ea typeface="ＭＳ Ｐゴシック" pitchFamily="34" charset="-128"/>
              </a:rPr>
              <a:t>One-sample </a:t>
            </a:r>
            <a:r>
              <a:rPr lang="en-US" sz="2400" i="1">
                <a:solidFill>
                  <a:schemeClr val="accent1"/>
                </a:solidFill>
                <a:ea typeface="ＭＳ Ｐゴシック" pitchFamily="34" charset="-128"/>
              </a:rPr>
              <a:t>t</a:t>
            </a:r>
            <a:r>
              <a:rPr lang="en-US" sz="2400">
                <a:solidFill>
                  <a:schemeClr val="accent1"/>
                </a:solidFill>
                <a:ea typeface="ＭＳ Ｐゴシック" pitchFamily="34" charset="-128"/>
              </a:rPr>
              <a:t> confidence interval</a:t>
            </a:r>
          </a:p>
          <a:p>
            <a:pPr eaLnBrk="1" hangingPunct="1">
              <a:buSzPct val="110000"/>
              <a:buFont typeface="Wingdings" pitchFamily="2" charset="2"/>
              <a:buChar char="§"/>
            </a:pPr>
            <a:r>
              <a:rPr lang="en-US" sz="2400">
                <a:solidFill>
                  <a:schemeClr val="accent1"/>
                </a:solidFill>
                <a:ea typeface="ＭＳ Ｐゴシック" pitchFamily="34" charset="-128"/>
              </a:rPr>
              <a:t>One-sample </a:t>
            </a:r>
            <a:r>
              <a:rPr lang="en-US" sz="2400" i="1">
                <a:solidFill>
                  <a:schemeClr val="accent1"/>
                </a:solidFill>
                <a:ea typeface="ＭＳ Ｐゴシック" pitchFamily="34" charset="-128"/>
              </a:rPr>
              <a:t>t</a:t>
            </a:r>
            <a:r>
              <a:rPr lang="en-US" sz="2400">
                <a:solidFill>
                  <a:schemeClr val="accent1"/>
                </a:solidFill>
                <a:ea typeface="ＭＳ Ｐゴシック" pitchFamily="34" charset="-128"/>
              </a:rPr>
              <a:t> test</a:t>
            </a:r>
          </a:p>
          <a:p>
            <a:pPr eaLnBrk="1" hangingPunct="1">
              <a:buSzPct val="110000"/>
              <a:buFont typeface="Wingdings" pitchFamily="2" charset="2"/>
              <a:buChar char="§"/>
            </a:pPr>
            <a:r>
              <a:rPr lang="en-US" sz="2400">
                <a:solidFill>
                  <a:schemeClr val="accent1"/>
                </a:solidFill>
                <a:ea typeface="ＭＳ Ｐゴシック" pitchFamily="34" charset="-128"/>
              </a:rPr>
              <a:t>Matched pairs </a:t>
            </a:r>
            <a:r>
              <a:rPr lang="en-US" sz="2400" i="1">
                <a:solidFill>
                  <a:schemeClr val="accent1"/>
                </a:solidFill>
                <a:ea typeface="ＭＳ Ｐゴシック" pitchFamily="34" charset="-128"/>
              </a:rPr>
              <a:t>t</a:t>
            </a:r>
            <a:r>
              <a:rPr lang="en-US" sz="2400">
                <a:solidFill>
                  <a:schemeClr val="accent1"/>
                </a:solidFill>
                <a:ea typeface="ＭＳ Ｐゴシック" pitchFamily="34" charset="-128"/>
              </a:rPr>
              <a:t> procedures</a:t>
            </a:r>
          </a:p>
          <a:p>
            <a:pPr eaLnBrk="1" hangingPunct="1">
              <a:buSzPct val="110000"/>
              <a:buFont typeface="Wingdings" pitchFamily="2" charset="2"/>
              <a:buChar char="§"/>
            </a:pPr>
            <a:r>
              <a:rPr lang="en-US" sz="2400">
                <a:solidFill>
                  <a:schemeClr val="accent1"/>
                </a:solidFill>
                <a:ea typeface="ＭＳ Ｐゴシック" pitchFamily="34" charset="-128"/>
              </a:rPr>
              <a:t>Robustness of the </a:t>
            </a:r>
            <a:r>
              <a:rPr lang="en-US" sz="2400" i="1">
                <a:solidFill>
                  <a:schemeClr val="accent1"/>
                </a:solidFill>
                <a:ea typeface="ＭＳ Ｐゴシック" pitchFamily="34" charset="-128"/>
              </a:rPr>
              <a:t>t</a:t>
            </a:r>
            <a:r>
              <a:rPr lang="en-US" sz="2400">
                <a:solidFill>
                  <a:schemeClr val="accent1"/>
                </a:solidFill>
                <a:ea typeface="ＭＳ Ｐゴシック" pitchFamily="34" charset="-128"/>
              </a:rPr>
              <a:t> procedures</a:t>
            </a:r>
          </a:p>
        </p:txBody>
      </p:sp>
    </p:spTree>
    <p:extLst>
      <p:ext uri="{BB962C8B-B14F-4D97-AF65-F5344CB8AC3E}">
        <p14:creationId xmlns:p14="http://schemas.microsoft.com/office/powerpoint/2010/main" val="3510397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fld id="{59F66FB4-13EB-449C-BA97-665033304C2D}" type="slidenum">
              <a:rPr lang="en-US" sz="1200">
                <a:solidFill>
                  <a:schemeClr val="accent1"/>
                </a:solidFill>
              </a:rPr>
              <a:pPr>
                <a:lnSpc>
                  <a:spcPct val="80000"/>
                </a:lnSpc>
              </a:pPr>
              <a:t>20</a:t>
            </a:fld>
            <a:endParaRPr lang="en-US" sz="1200">
              <a:solidFill>
                <a:schemeClr val="accent1"/>
              </a:solidFill>
            </a:endParaRPr>
          </a:p>
        </p:txBody>
      </p:sp>
      <p:sp>
        <p:nvSpPr>
          <p:cNvPr id="2" name="Title 1"/>
          <p:cNvSpPr>
            <a:spLocks noGrp="1"/>
          </p:cNvSpPr>
          <p:nvPr>
            <p:ph type="title"/>
          </p:nvPr>
        </p:nvSpPr>
        <p:spPr>
          <a:xfrm>
            <a:off x="1981200" y="532262"/>
            <a:ext cx="6508750" cy="583442"/>
          </a:xfrm>
        </p:spPr>
        <p:txBody>
          <a:bodyPr>
            <a:normAutofit fontScale="90000"/>
          </a:bodyPr>
          <a:lstStyle/>
          <a:p>
            <a:r>
              <a:rPr lang="en-US" dirty="0" smtClean="0"/>
              <a:t>Example</a:t>
            </a:r>
            <a:endParaRPr lang="en-US" dirty="0"/>
          </a:p>
        </p:txBody>
      </p:sp>
      <p:sp>
        <p:nvSpPr>
          <p:cNvPr id="43010" name="Rectangle 1"/>
          <p:cNvSpPr>
            <a:spLocks noChangeArrowheads="1"/>
          </p:cNvSpPr>
          <p:nvPr/>
        </p:nvSpPr>
        <p:spPr bwMode="auto">
          <a:xfrm>
            <a:off x="2209800" y="1573214"/>
            <a:ext cx="82931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Wingdings" pitchFamily="2" charset="2"/>
              <a:buNone/>
            </a:pPr>
            <a:r>
              <a:rPr lang="en-US" sz="2000">
                <a:solidFill>
                  <a:srgbClr val="000000"/>
                </a:solidFill>
              </a:rPr>
              <a:t>Recall for the earlier television watching example that the Nielson Company reported an average of 18.5 hours for 18 to 24 year olds. We want to test whether the average time that college students watch television differs from the reported value of 18.5. </a:t>
            </a:r>
          </a:p>
        </p:txBody>
      </p:sp>
      <p:sp>
        <p:nvSpPr>
          <p:cNvPr id="16" name="Rectangle 15"/>
          <p:cNvSpPr>
            <a:spLocks noChangeArrowheads="1"/>
          </p:cNvSpPr>
          <p:nvPr/>
        </p:nvSpPr>
        <p:spPr bwMode="auto">
          <a:xfrm>
            <a:off x="2281239" y="3049588"/>
            <a:ext cx="75263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2000"/>
              <a:t>We want to perform a test at the </a:t>
            </a:r>
            <a:r>
              <a:rPr lang="en-US" altLang="ja-JP" sz="2000" i="1">
                <a:solidFill>
                  <a:srgbClr val="000000"/>
                </a:solidFill>
                <a:latin typeface="Symbol" pitchFamily="18" charset="2"/>
                <a:sym typeface="Symbol" pitchFamily="18" charset="2"/>
              </a:rPr>
              <a:t></a:t>
            </a:r>
            <a:r>
              <a:rPr lang="en-US" sz="2000"/>
              <a:t> = 0.05 significance level of</a:t>
            </a:r>
          </a:p>
          <a:p>
            <a:pPr algn="ctr" eaLnBrk="1" hangingPunct="1"/>
            <a:r>
              <a:rPr lang="en-US" sz="2000" i="1">
                <a:solidFill>
                  <a:srgbClr val="000000"/>
                </a:solidFill>
              </a:rPr>
              <a:t>H</a:t>
            </a:r>
            <a:r>
              <a:rPr lang="en-US" sz="2000" baseline="-25000">
                <a:solidFill>
                  <a:srgbClr val="000000"/>
                </a:solidFill>
              </a:rPr>
              <a:t>0</a:t>
            </a:r>
            <a:r>
              <a:rPr lang="en-US" sz="2000">
                <a:solidFill>
                  <a:srgbClr val="000000"/>
                </a:solidFill>
              </a:rPr>
              <a:t>: </a:t>
            </a:r>
            <a:r>
              <a:rPr lang="en-US" sz="2000" i="1">
                <a:solidFill>
                  <a:srgbClr val="000000"/>
                </a:solidFill>
              </a:rPr>
              <a:t>µ </a:t>
            </a:r>
            <a:r>
              <a:rPr lang="en-US" sz="2000">
                <a:solidFill>
                  <a:srgbClr val="000000"/>
                </a:solidFill>
              </a:rPr>
              <a:t>= 18.5</a:t>
            </a:r>
          </a:p>
          <a:p>
            <a:pPr algn="ctr">
              <a:spcAft>
                <a:spcPts val="600"/>
              </a:spcAft>
            </a:pPr>
            <a:r>
              <a:rPr lang="en-US" sz="2000" i="1">
                <a:solidFill>
                  <a:srgbClr val="000000"/>
                </a:solidFill>
              </a:rPr>
              <a:t>H</a:t>
            </a:r>
            <a:r>
              <a:rPr lang="en-US" sz="2000" baseline="-25000">
                <a:solidFill>
                  <a:srgbClr val="000000"/>
                </a:solidFill>
              </a:rPr>
              <a:t>a</a:t>
            </a:r>
            <a:r>
              <a:rPr lang="en-US" sz="2000">
                <a:solidFill>
                  <a:srgbClr val="000000"/>
                </a:solidFill>
              </a:rPr>
              <a:t>: </a:t>
            </a:r>
            <a:r>
              <a:rPr lang="en-US" sz="2000" i="1">
                <a:solidFill>
                  <a:srgbClr val="000000"/>
                </a:solidFill>
              </a:rPr>
              <a:t>µ </a:t>
            </a:r>
            <a:r>
              <a:rPr lang="en-US" sz="2000">
                <a:solidFill>
                  <a:srgbClr val="000000"/>
                </a:solidFill>
              </a:rPr>
              <a:t>≠ 18.5</a:t>
            </a:r>
          </a:p>
          <a:p>
            <a:pPr>
              <a:spcAft>
                <a:spcPts val="600"/>
              </a:spcAft>
            </a:pPr>
            <a:r>
              <a:rPr lang="en-US" sz="2000">
                <a:solidFill>
                  <a:srgbClr val="000000"/>
                </a:solidFill>
              </a:rPr>
              <a:t>where </a:t>
            </a:r>
            <a:r>
              <a:rPr lang="en-US" sz="2000" i="1">
                <a:solidFill>
                  <a:srgbClr val="000000"/>
                </a:solidFill>
              </a:rPr>
              <a:t>µ</a:t>
            </a:r>
            <a:r>
              <a:rPr lang="en-US" sz="2000">
                <a:solidFill>
                  <a:srgbClr val="000000"/>
                </a:solidFill>
              </a:rPr>
              <a:t> is the actual mean hours of television watched by college students.</a:t>
            </a:r>
            <a:endParaRPr lang="en-US" sz="2000"/>
          </a:p>
        </p:txBody>
      </p:sp>
      <p:sp>
        <p:nvSpPr>
          <p:cNvPr id="43013" name="TextBox 1"/>
          <p:cNvSpPr txBox="1">
            <a:spLocks noChangeArrowheads="1"/>
          </p:cNvSpPr>
          <p:nvPr/>
        </p:nvSpPr>
        <p:spPr bwMode="auto">
          <a:xfrm>
            <a:off x="2209801" y="4867276"/>
            <a:ext cx="7597775" cy="646113"/>
          </a:xfrm>
          <a:prstGeom prst="rect">
            <a:avLst/>
          </a:prstGeom>
          <a:solidFill>
            <a:srgbClr val="FFF5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Earlier, we checked that the conditions for inference were satisfied, so we can proceed to the </a:t>
            </a:r>
            <a:r>
              <a:rPr lang="en-US" sz="1800" i="1"/>
              <a:t>t</a:t>
            </a:r>
            <a:r>
              <a:rPr lang="en-US" sz="1800"/>
              <a:t> test.</a:t>
            </a:r>
          </a:p>
        </p:txBody>
      </p:sp>
    </p:spTree>
    <p:extLst>
      <p:ext uri="{BB962C8B-B14F-4D97-AF65-F5344CB8AC3E}">
        <p14:creationId xmlns:p14="http://schemas.microsoft.com/office/powerpoint/2010/main" val="15720069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30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fld id="{0327C7FD-1A18-499A-8DE1-449FD7D71802}" type="slidenum">
              <a:rPr lang="en-US" sz="1200">
                <a:solidFill>
                  <a:schemeClr val="accent1"/>
                </a:solidFill>
              </a:rPr>
              <a:pPr>
                <a:lnSpc>
                  <a:spcPct val="80000"/>
                </a:lnSpc>
              </a:pPr>
              <a:t>21</a:t>
            </a:fld>
            <a:endParaRPr lang="en-US" sz="1200">
              <a:solidFill>
                <a:schemeClr val="accent1"/>
              </a:solidFill>
            </a:endParaRPr>
          </a:p>
        </p:txBody>
      </p:sp>
      <p:sp>
        <p:nvSpPr>
          <p:cNvPr id="4" name="Title 3"/>
          <p:cNvSpPr>
            <a:spLocks noGrp="1"/>
          </p:cNvSpPr>
          <p:nvPr>
            <p:ph type="title"/>
          </p:nvPr>
        </p:nvSpPr>
        <p:spPr>
          <a:xfrm>
            <a:off x="1995488" y="150126"/>
            <a:ext cx="6508750" cy="832964"/>
          </a:xfrm>
        </p:spPr>
        <p:txBody>
          <a:bodyPr/>
          <a:lstStyle/>
          <a:p>
            <a:r>
              <a:rPr lang="en-US" dirty="0" smtClean="0"/>
              <a:t>Example</a:t>
            </a:r>
            <a:endParaRPr lang="en-US" dirty="0"/>
          </a:p>
        </p:txBody>
      </p:sp>
      <p:sp>
        <p:nvSpPr>
          <p:cNvPr id="40963" name="TextBox 6"/>
          <p:cNvSpPr txBox="1">
            <a:spLocks noChangeArrowheads="1"/>
          </p:cNvSpPr>
          <p:nvPr/>
        </p:nvSpPr>
        <p:spPr bwMode="auto">
          <a:xfrm>
            <a:off x="2011364" y="1108076"/>
            <a:ext cx="796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000"/>
              <a:t>We have calculated the mean and standard deviation of the eight students in the sample.</a:t>
            </a:r>
          </a:p>
        </p:txBody>
      </p:sp>
      <p:graphicFrame>
        <p:nvGraphicFramePr>
          <p:cNvPr id="40994" name="Object 2" descr="The image shows value of 'x bar' equals to '14.5 hours,' and 's subscript x' equals to '14.85 hours.'"/>
          <p:cNvGraphicFramePr>
            <a:graphicFrameLocks noChangeAspect="1"/>
          </p:cNvGraphicFramePr>
          <p:nvPr>
            <p:extLst/>
          </p:nvPr>
        </p:nvGraphicFramePr>
        <p:xfrm>
          <a:off x="3752850" y="1858964"/>
          <a:ext cx="4751388" cy="396875"/>
        </p:xfrm>
        <a:graphic>
          <a:graphicData uri="http://schemas.openxmlformats.org/presentationml/2006/ole">
            <mc:AlternateContent xmlns:mc="http://schemas.openxmlformats.org/markup-compatibility/2006">
              <mc:Choice xmlns:v="urn:schemas-microsoft-com:vml" Requires="v">
                <p:oleObj spid="_x0000_s6224" name="Equation" r:id="rId3" imgW="2578100" imgH="215900" progId="Equation.3">
                  <p:embed/>
                </p:oleObj>
              </mc:Choice>
              <mc:Fallback>
                <p:oleObj name="Equation" r:id="rId3" imgW="2578100" imgH="215900" progId="Equation.3">
                  <p:embed/>
                  <p:pic>
                    <p:nvPicPr>
                      <p:cNvPr id="40994" name="Object 2" descr="The image shows value of 'x bar' equals to '14.5 hours,' and 's subscript x' equals to '14.85 hou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850" y="1858964"/>
                        <a:ext cx="47513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 name="Group 19" descr="The image shows a table of 'Upper-Tail probability p.' There are 4 columns that are labeled as degree of freedom, 0.05, 0.025 and 0.02, respectively. Row 2, 3, and 4 are labeled as 6, 7, and 8, respectively. The row 2, df 6 shows values 1.943, 2.447 and 2.612 that correspond to the column 0.05, 0.025 and 0.02, respectively. Similarly, at degree of freedom 7, the values corresponding to column 2, 3, 4 are 1.895, 2.365, 2.517, respectively. For degree of freedom 8, the values are 1.860, 2.306 and 2.449. In the percentage form, the values corresponding to column 0.05, 0.025 and 0.02 are 90%, 95% and 96%, respectively.&#10;The values depicted for column 3 and row 3 are highlighted in yellow color. The column 3, values are: &quot;2.447&quot; corresponding to df 6, &quot;2.365&quot; corresponding to df 7, &quot;2.306&quot; corresponding to df 8, and 95 percent of confidence level. The row 3, &quot;df 7&quot; values are: &quot;1.895&quot; corresponding to column 0.05, &quot;2.365&quot; corresponding to column &quot;0.025,&quot; &quot;2.517&quot; corresponding to column &quot;0.02.&quot;"/>
          <p:cNvGrpSpPr>
            <a:grpSpLocks/>
          </p:cNvGrpSpPr>
          <p:nvPr/>
        </p:nvGrpSpPr>
        <p:grpSpPr bwMode="auto">
          <a:xfrm>
            <a:off x="2193926" y="3089276"/>
            <a:ext cx="2409825" cy="1535113"/>
            <a:chOff x="487679" y="3586480"/>
            <a:chExt cx="2409951" cy="1534160"/>
          </a:xfrm>
        </p:grpSpPr>
        <p:sp>
          <p:nvSpPr>
            <p:cNvPr id="8" name="Rectangle 7" descr="The column 3 labeled &quot;0.025&quot; is highlighted in yellow color shows the values: &quot;2.447&quot; corresponding to df 6, &quot;2.365&quot; corresponding to df 7, &quot;2.306&quot; corresponding to df 8, and 95 percent of confidence level."/>
            <p:cNvSpPr>
              <a:spLocks noChangeArrowheads="1"/>
            </p:cNvSpPr>
            <p:nvPr/>
          </p:nvSpPr>
          <p:spPr bwMode="auto">
            <a:xfrm>
              <a:off x="1575174" y="3586480"/>
              <a:ext cx="711237" cy="1534160"/>
            </a:xfrm>
            <a:prstGeom prst="rect">
              <a:avLst/>
            </a:prstGeom>
            <a:solidFill>
              <a:srgbClr val="FFFF00"/>
            </a:solidFill>
            <a:ln>
              <a:noFill/>
            </a:ln>
            <a:effectLst>
              <a:outerShdw blurRad="38100" dist="30000" dir="5400000" rotWithShape="0">
                <a:srgbClr val="808080">
                  <a:alpha val="4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ltLang="en-US">
                <a:solidFill>
                  <a:srgbClr val="FFFFFF"/>
                </a:solidFill>
              </a:endParaRPr>
            </a:p>
          </p:txBody>
        </p:sp>
        <p:sp>
          <p:nvSpPr>
            <p:cNvPr id="9" name="Rectangle 8" descr="The row 3 is highlighted in yellow color and shows &quot;df 7&quot; with values: &quot;1.895&quot; corresponding to column 0.05, &quot;2.365&quot; corresponding to column &quot;0.025,&quot; &quot;2.517&quot; corresponding to column &quot;0.02.&quot;"/>
            <p:cNvSpPr>
              <a:spLocks noChangeArrowheads="1"/>
            </p:cNvSpPr>
            <p:nvPr/>
          </p:nvSpPr>
          <p:spPr bwMode="auto">
            <a:xfrm>
              <a:off x="487679" y="4156039"/>
              <a:ext cx="2409951" cy="344273"/>
            </a:xfrm>
            <a:prstGeom prst="rect">
              <a:avLst/>
            </a:prstGeom>
            <a:solidFill>
              <a:srgbClr val="FFFF00"/>
            </a:solidFill>
            <a:ln>
              <a:noFill/>
            </a:ln>
            <a:effectLst>
              <a:outerShdw blurRad="38100" dist="30000" dir="5400000" rotWithShape="0">
                <a:srgbClr val="808080">
                  <a:alpha val="4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ltLang="en-US">
                <a:solidFill>
                  <a:srgbClr val="FFFFFF"/>
                </a:solidFill>
              </a:endParaRPr>
            </a:p>
          </p:txBody>
        </p:sp>
      </p:grpSp>
      <p:graphicFrame>
        <p:nvGraphicFramePr>
          <p:cNvPr id="12" name="Table 11" descr="The image shows a table of 'Upper-Tail probability p.' There are 4 columns that are labeled as degree of freedom, 0.05, 0.025 and 0.02, respectively. Row 2, 3, and 4 are labeled as 6, 7, and 8, respectively. The row 2, df 6 shows values 1.943, 2.447 and 2.612 that correspond to the column 0.05, 0.025 and 0.02, respectively. Similarly, at degree of freedom 7, the values corresponding to column 2, 3, 4 are 1.895, 2.365, 2.517, respectively. For degree of freedom 8, the values are 1.860, 2.306 and 2.449. In the percentage form, the values corresponding to column 0.05, 0.025 and 0.02 are 90%, 95% and 96%, respectively.&#10;The values depicted for column 3 and row 3 are highlighted in yellow color. The column 3, values are: &quot;2.447&quot; corresponding to df 6, &quot;2.365&quot; corresponding to df 7, &quot;2.306&quot; corresponding to df 8, and 95 percent of confidence level. The row 3, &quot;df 7&quot; values are: &quot;1.895&quot; corresponding to column 0.05, &quot;2.365&quot; corresponding to column &quot;0.025,&quot; &quot;2.517&quot; corresponding to column &quot;0.02.&quot;"/>
          <p:cNvGraphicFramePr>
            <a:graphicFrameLocks noGrp="1"/>
          </p:cNvGraphicFramePr>
          <p:nvPr>
            <p:extLst/>
          </p:nvPr>
        </p:nvGraphicFramePr>
        <p:xfrm>
          <a:off x="1752601" y="2763838"/>
          <a:ext cx="3057525" cy="2133600"/>
        </p:xfrm>
        <a:graphic>
          <a:graphicData uri="http://schemas.openxmlformats.org/drawingml/2006/table">
            <a:tbl>
              <a:tblPr firstRow="1"/>
              <a:tblGrid>
                <a:gridCol w="763588">
                  <a:extLst>
                    <a:ext uri="{9D8B030D-6E8A-4147-A177-3AD203B41FA5}">
                      <a16:colId xmlns:a16="http://schemas.microsoft.com/office/drawing/2014/main" val="20000"/>
                    </a:ext>
                  </a:extLst>
                </a:gridCol>
                <a:gridCol w="766762">
                  <a:extLst>
                    <a:ext uri="{9D8B030D-6E8A-4147-A177-3AD203B41FA5}">
                      <a16:colId xmlns:a16="http://schemas.microsoft.com/office/drawing/2014/main" val="20001"/>
                    </a:ext>
                  </a:extLst>
                </a:gridCol>
                <a:gridCol w="763588">
                  <a:extLst>
                    <a:ext uri="{9D8B030D-6E8A-4147-A177-3AD203B41FA5}">
                      <a16:colId xmlns:a16="http://schemas.microsoft.com/office/drawing/2014/main" val="20002"/>
                    </a:ext>
                  </a:extLst>
                </a:gridCol>
                <a:gridCol w="763587">
                  <a:extLst>
                    <a:ext uri="{9D8B030D-6E8A-4147-A177-3AD203B41FA5}">
                      <a16:colId xmlns:a16="http://schemas.microsoft.com/office/drawing/2014/main" val="20003"/>
                    </a:ext>
                  </a:extLst>
                </a:gridCol>
              </a:tblGrid>
              <a:tr h="304800">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Arial" pitchFamily="34" charset="0"/>
                          <a:ea typeface="ＭＳ Ｐゴシック" pitchFamily="34" charset="-128"/>
                        </a:rPr>
                        <a:t>                 Upper-tail probability </a:t>
                      </a:r>
                      <a:r>
                        <a:rPr kumimoji="0" lang="en-US" altLang="en-US" sz="1400" b="1" i="1" u="none" strike="noStrike" cap="none" normalizeH="0" baseline="0" dirty="0" smtClean="0">
                          <a:ln>
                            <a:noFill/>
                          </a:ln>
                          <a:solidFill>
                            <a:schemeClr val="tx1"/>
                          </a:solidFill>
                          <a:effectLst/>
                          <a:latin typeface="Arial" pitchFamily="34" charset="0"/>
                          <a:ea typeface="ＭＳ Ｐゴシック" pitchFamily="34" charset="-128"/>
                        </a:rPr>
                        <a:t>p</a:t>
                      </a:r>
                    </a:p>
                  </a:txBody>
                  <a:tcPr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1" u="none" strike="noStrike" cap="none" normalizeH="0" baseline="0" smtClean="0">
                          <a:ln>
                            <a:noFill/>
                          </a:ln>
                          <a:solidFill>
                            <a:schemeClr val="tx1"/>
                          </a:solidFill>
                          <a:effectLst/>
                          <a:latin typeface="Arial" pitchFamily="34" charset="0"/>
                          <a:ea typeface="ＭＳ Ｐゴシック" pitchFamily="34" charset="-128"/>
                        </a:rPr>
                        <a:t>df</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itchFamily="34" charset="0"/>
                          <a:ea typeface="ＭＳ Ｐゴシック" pitchFamily="34" charset="-128"/>
                        </a:rPr>
                        <a:t>.05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itchFamily="34" charset="0"/>
                          <a:ea typeface="ＭＳ Ｐゴシック" pitchFamily="34" charset="-128"/>
                        </a:rPr>
                        <a:t>.025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itchFamily="34" charset="0"/>
                          <a:ea typeface="ＭＳ Ｐゴシック" pitchFamily="34" charset="-128"/>
                        </a:rPr>
                        <a:t>.02</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itchFamily="34" charset="0"/>
                          <a:ea typeface="ＭＳ Ｐゴシック" pitchFamily="34" charset="-128"/>
                        </a:rPr>
                        <a:t>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1.943</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2.447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2.612</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itchFamily="34" charset="0"/>
                          <a:ea typeface="ＭＳ Ｐゴシック" pitchFamily="34" charset="-128"/>
                        </a:rPr>
                        <a:t>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1.895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Arial" pitchFamily="34" charset="0"/>
                          <a:ea typeface="ＭＳ Ｐゴシック" pitchFamily="34" charset="-128"/>
                        </a:rPr>
                        <a:t>2.365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2.517</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Arial" pitchFamily="34" charset="0"/>
                          <a:ea typeface="ＭＳ Ｐゴシック" pitchFamily="34" charset="-128"/>
                        </a:rPr>
                        <a:t>8</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1.860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Arial" pitchFamily="34" charset="0"/>
                          <a:ea typeface="ＭＳ Ｐゴシック" pitchFamily="34" charset="-128"/>
                        </a:rPr>
                        <a:t>2.306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2.449</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1" u="none" strike="noStrike" cap="none" normalizeH="0" baseline="0" smtClean="0">
                        <a:ln>
                          <a:noFill/>
                        </a:ln>
                        <a:solidFill>
                          <a:schemeClr val="tx1"/>
                        </a:solidFill>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90%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95%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96%</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1" u="none" strike="noStrike" cap="none" normalizeH="0" baseline="0" smtClean="0">
                        <a:ln>
                          <a:noFill/>
                        </a:ln>
                        <a:solidFill>
                          <a:schemeClr val="tx1"/>
                        </a:solidFill>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Arial" pitchFamily="34" charset="0"/>
                          <a:ea typeface="ＭＳ Ｐゴシック" pitchFamily="34" charset="-128"/>
                        </a:rPr>
                        <a:t>Confidence level </a:t>
                      </a:r>
                      <a:r>
                        <a:rPr kumimoji="0" lang="en-US" altLang="en-US" sz="1400" b="1" i="1" u="none" strike="noStrike" cap="none" normalizeH="0" baseline="0" dirty="0" smtClean="0">
                          <a:ln>
                            <a:noFill/>
                          </a:ln>
                          <a:solidFill>
                            <a:schemeClr val="tx1"/>
                          </a:solidFill>
                          <a:effectLst/>
                          <a:latin typeface="Arial" pitchFamily="34" charset="0"/>
                          <a:ea typeface="ＭＳ Ｐゴシック" pitchFamily="34" charset="-128"/>
                        </a:rPr>
                        <a:t>C</a:t>
                      </a:r>
                      <a:endParaRPr kumimoji="0" lang="en-US" altLang="en-US" sz="1400" b="1" i="0" u="none" strike="noStrike" cap="none" normalizeH="0" baseline="0" dirty="0" smtClean="0">
                        <a:ln>
                          <a:noFill/>
                        </a:ln>
                        <a:solidFill>
                          <a:schemeClr val="tx1"/>
                        </a:solidFill>
                        <a:effectLst/>
                        <a:latin typeface="Arial" pitchFamily="34" charset="0"/>
                        <a:ea typeface="ＭＳ Ｐゴシック" pitchFamily="34" charset="-128"/>
                      </a:endParaRPr>
                    </a:p>
                  </a:txBody>
                  <a:tcPr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13" name="TextBox 12"/>
          <p:cNvSpPr txBox="1">
            <a:spLocks noChangeArrowheads="1"/>
          </p:cNvSpPr>
          <p:nvPr/>
        </p:nvSpPr>
        <p:spPr bwMode="auto">
          <a:xfrm>
            <a:off x="5068888" y="2298701"/>
            <a:ext cx="5321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Aft>
                <a:spcPts val="1200"/>
              </a:spcAft>
            </a:pPr>
            <a:r>
              <a:rPr lang="en-US" sz="2000"/>
              <a:t>Because </a:t>
            </a:r>
            <a:r>
              <a:rPr lang="en-US" sz="2000" i="1"/>
              <a:t>n</a:t>
            </a:r>
            <a:r>
              <a:rPr lang="en-US" sz="2000"/>
              <a:t> = 8, we use the </a:t>
            </a:r>
            <a:r>
              <a:rPr lang="en-US" sz="2000" i="1"/>
              <a:t>t</a:t>
            </a:r>
            <a:r>
              <a:rPr lang="en-US" sz="2000"/>
              <a:t> distribution with </a:t>
            </a:r>
            <a:r>
              <a:rPr lang="en-US" sz="2000" i="1"/>
              <a:t>df</a:t>
            </a:r>
            <a:r>
              <a:rPr lang="en-US" sz="2000"/>
              <a:t> = 7 to find the critical value. </a:t>
            </a:r>
          </a:p>
        </p:txBody>
      </p:sp>
      <p:sp>
        <p:nvSpPr>
          <p:cNvPr id="15" name="TextBox 14"/>
          <p:cNvSpPr txBox="1">
            <a:spLocks noChangeArrowheads="1"/>
          </p:cNvSpPr>
          <p:nvPr/>
        </p:nvSpPr>
        <p:spPr bwMode="auto">
          <a:xfrm>
            <a:off x="5068888" y="3243263"/>
            <a:ext cx="5321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Aft>
                <a:spcPts val="1200"/>
              </a:spcAft>
            </a:pPr>
            <a:r>
              <a:rPr lang="en-US" sz="2000"/>
              <a:t>From Table D, we find </a:t>
            </a:r>
            <a:r>
              <a:rPr lang="en-US" sz="2000" i="1"/>
              <a:t>t*</a:t>
            </a:r>
            <a:r>
              <a:rPr lang="en-US" sz="2000"/>
              <a:t> = 2.365.  </a:t>
            </a:r>
          </a:p>
        </p:txBody>
      </p:sp>
      <p:grpSp>
        <p:nvGrpSpPr>
          <p:cNvPr id="3" name="Group 26"/>
          <p:cNvGrpSpPr>
            <a:grpSpLocks/>
          </p:cNvGrpSpPr>
          <p:nvPr/>
        </p:nvGrpSpPr>
        <p:grpSpPr bwMode="auto">
          <a:xfrm>
            <a:off x="5068888" y="3830639"/>
            <a:ext cx="5321300" cy="1304925"/>
            <a:chOff x="3121151" y="4076480"/>
            <a:chExt cx="5321809" cy="1304824"/>
          </a:xfrm>
        </p:grpSpPr>
        <p:graphicFrame>
          <p:nvGraphicFramePr>
            <p:cNvPr id="40995" name="Object 4" descr="The image shows a mathematical expression given as: 'x bar' plus minus 't' multiply by 's subscript x' by square root 'n,' equals to 14.5 plus minus 2.365 multiply by 14.85 divided by square root of 8."/>
            <p:cNvGraphicFramePr>
              <a:graphicFrameLocks noChangeAspect="1"/>
            </p:cNvGraphicFramePr>
            <p:nvPr>
              <p:extLst/>
            </p:nvPr>
          </p:nvGraphicFramePr>
          <p:xfrm>
            <a:off x="3848296" y="4659047"/>
            <a:ext cx="3224520" cy="722257"/>
          </p:xfrm>
          <a:graphic>
            <a:graphicData uri="http://schemas.openxmlformats.org/presentationml/2006/ole">
              <mc:AlternateContent xmlns:mc="http://schemas.openxmlformats.org/markup-compatibility/2006">
                <mc:Choice xmlns:v="urn:schemas-microsoft-com:vml" Requires="v">
                  <p:oleObj spid="_x0000_s6225" name="Equation" r:id="rId5" imgW="1866900" imgH="419100" progId="Equation.3">
                    <p:embed/>
                  </p:oleObj>
                </mc:Choice>
                <mc:Fallback>
                  <p:oleObj name="Equation" r:id="rId5" imgW="1866900" imgH="419100" progId="Equation.3">
                    <p:embed/>
                    <p:pic>
                      <p:nvPicPr>
                        <p:cNvPr id="40995" name="Object 4" descr="The image shows a mathematical expression given as: 'x bar' plus minus 't' multiply by 's subscript x' by square root 'n,' equals to 14.5 plus minus 2.365 multiply by 14.85 divided by square root of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8296" y="4659047"/>
                          <a:ext cx="3224520" cy="722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0996" name="TextBox 25"/>
            <p:cNvSpPr txBox="1">
              <a:spLocks noChangeArrowheads="1"/>
            </p:cNvSpPr>
            <p:nvPr/>
          </p:nvSpPr>
          <p:spPr bwMode="auto">
            <a:xfrm>
              <a:off x="3121151" y="4076480"/>
              <a:ext cx="5321809" cy="70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Aft>
                  <a:spcPts val="1200"/>
                </a:spcAft>
              </a:pPr>
              <a:r>
                <a:rPr lang="en-US" sz="2000" dirty="0"/>
                <a:t>Therefore, the 95% confidence interval for </a:t>
              </a:r>
              <a:r>
                <a:rPr lang="en-US" sz="2000" i="1" dirty="0"/>
                <a:t>µ</a:t>
              </a:r>
              <a:r>
                <a:rPr lang="en-US" sz="2000" dirty="0"/>
                <a:t> is</a:t>
              </a:r>
            </a:p>
          </p:txBody>
        </p:sp>
      </p:grpSp>
      <p:graphicFrame>
        <p:nvGraphicFramePr>
          <p:cNvPr id="14" name="Object 3" descr="The image shows a mathematical expression which is continued from the expression: 'x bar' plus minus 't' multiply by 's subscript x' by square root 'n,' equals to 14.5 plus minus 2.365 multiply by 14.85 divided by square root of 8.&#10;&#10;It further mentions the expression: equals to 14.5 plus minus 12.421,&#10;equals to bracket open 2.08 comma 26.92 bracket close."/>
          <p:cNvGraphicFramePr>
            <a:graphicFrameLocks noChangeAspect="1"/>
          </p:cNvGraphicFramePr>
          <p:nvPr>
            <p:extLst/>
          </p:nvPr>
        </p:nvGraphicFramePr>
        <p:xfrm>
          <a:off x="6967538" y="5130800"/>
          <a:ext cx="1668462" cy="723900"/>
        </p:xfrm>
        <a:graphic>
          <a:graphicData uri="http://schemas.openxmlformats.org/presentationml/2006/ole">
            <mc:AlternateContent xmlns:mc="http://schemas.openxmlformats.org/markup-compatibility/2006">
              <mc:Choice xmlns:v="urn:schemas-microsoft-com:vml" Requires="v">
                <p:oleObj spid="_x0000_s6226" name="Equation" r:id="rId7" imgW="965200" imgH="419100" progId="Equation.3">
                  <p:embed/>
                </p:oleObj>
              </mc:Choice>
              <mc:Fallback>
                <p:oleObj name="Equation" r:id="rId7" imgW="965200" imgH="419100" progId="Equation.3">
                  <p:embed/>
                  <p:pic>
                    <p:nvPicPr>
                      <p:cNvPr id="14" name="Object 3" descr="The image shows a mathematical expression which is continued from the expression: 'x bar' plus minus 't' multiply by 's subscript x' by square root 'n,' equals to 14.5 plus minus 2.365 multiply by 14.85 divided by square root of 8.&#10;&#10;It further mentions the expression: equals to 14.5 plus minus 12.421,&#10;equals to bracket open 2.08 comma 26.92 bracket clos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7538" y="5130800"/>
                        <a:ext cx="1668462"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1" name="Rectangle 20"/>
          <p:cNvSpPr>
            <a:spLocks noChangeArrowheads="1"/>
          </p:cNvSpPr>
          <p:nvPr/>
        </p:nvSpPr>
        <p:spPr bwMode="auto">
          <a:xfrm>
            <a:off x="1890714" y="5934076"/>
            <a:ext cx="8510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dirty="0"/>
              <a:t>We are 95% confident that the interval from 2.08 to 26.92 hours captures the true mean </a:t>
            </a:r>
            <a:r>
              <a:rPr lang="en-US" dirty="0" smtClean="0"/>
              <a:t>time spent watching television by college students.</a:t>
            </a:r>
            <a:endParaRPr lang="en-US" dirty="0"/>
          </a:p>
        </p:txBody>
      </p:sp>
    </p:spTree>
    <p:extLst>
      <p:ext uri="{BB962C8B-B14F-4D97-AF65-F5344CB8AC3E}">
        <p14:creationId xmlns:p14="http://schemas.microsoft.com/office/powerpoint/2010/main" val="14153400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fld id="{F9B4734C-8A91-4FC4-BF78-C7DE2370D5D5}" type="slidenum">
              <a:rPr lang="en-US" sz="1200">
                <a:solidFill>
                  <a:schemeClr val="accent1"/>
                </a:solidFill>
              </a:rPr>
              <a:pPr>
                <a:lnSpc>
                  <a:spcPct val="80000"/>
                </a:lnSpc>
              </a:pPr>
              <a:t>22</a:t>
            </a:fld>
            <a:endParaRPr lang="en-US" sz="1200">
              <a:solidFill>
                <a:schemeClr val="accent1"/>
              </a:solidFill>
            </a:endParaRPr>
          </a:p>
        </p:txBody>
      </p:sp>
      <p:sp>
        <p:nvSpPr>
          <p:cNvPr id="2" name="Title 1"/>
          <p:cNvSpPr>
            <a:spLocks noGrp="1"/>
          </p:cNvSpPr>
          <p:nvPr>
            <p:ph type="title"/>
          </p:nvPr>
        </p:nvSpPr>
        <p:spPr>
          <a:xfrm>
            <a:off x="1943100" y="277814"/>
            <a:ext cx="6508750" cy="617536"/>
          </a:xfrm>
        </p:spPr>
        <p:txBody>
          <a:bodyPr>
            <a:normAutofit fontScale="90000"/>
          </a:bodyPr>
          <a:lstStyle/>
          <a:p>
            <a:r>
              <a:rPr lang="en-US" dirty="0" smtClean="0"/>
              <a:t>Example</a:t>
            </a:r>
            <a:endParaRPr lang="en-US" dirty="0"/>
          </a:p>
        </p:txBody>
      </p:sp>
      <p:grpSp>
        <p:nvGrpSpPr>
          <p:cNvPr id="44035" name="Group 6" descr="The image shows a mathematical expression given as 'x bar' equals to 14.5 and 's subscript x' equals to 14.854."/>
          <p:cNvGrpSpPr>
            <a:grpSpLocks/>
          </p:cNvGrpSpPr>
          <p:nvPr/>
        </p:nvGrpSpPr>
        <p:grpSpPr bwMode="auto">
          <a:xfrm>
            <a:off x="2092325" y="895350"/>
            <a:ext cx="7812088" cy="369888"/>
            <a:chOff x="454521" y="954088"/>
            <a:chExt cx="7812652" cy="368778"/>
          </a:xfrm>
        </p:grpSpPr>
        <p:sp>
          <p:nvSpPr>
            <p:cNvPr id="44068" name="Rectangle 8"/>
            <p:cNvSpPr>
              <a:spLocks noChangeArrowheads="1"/>
            </p:cNvSpPr>
            <p:nvPr/>
          </p:nvSpPr>
          <p:spPr bwMode="auto">
            <a:xfrm>
              <a:off x="454521" y="954088"/>
              <a:ext cx="7812652"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dirty="0"/>
                <a:t>The sample mean and standard deviation are                                      </a:t>
              </a:r>
            </a:p>
          </p:txBody>
        </p:sp>
        <p:graphicFrame>
          <p:nvGraphicFramePr>
            <p:cNvPr id="44069" name="Object 3" descr="The image shows 'x bar' equals to 14.5 and 's subscript x' equals to 14.854."/>
            <p:cNvGraphicFramePr>
              <a:graphicFrameLocks noChangeAspect="1"/>
            </p:cNvGraphicFramePr>
            <p:nvPr>
              <p:extLst/>
            </p:nvPr>
          </p:nvGraphicFramePr>
          <p:xfrm>
            <a:off x="5382477" y="1018981"/>
            <a:ext cx="2173445" cy="297554"/>
          </p:xfrm>
          <a:graphic>
            <a:graphicData uri="http://schemas.openxmlformats.org/presentationml/2006/ole">
              <mc:AlternateContent xmlns:mc="http://schemas.openxmlformats.org/markup-compatibility/2006">
                <mc:Choice xmlns:v="urn:schemas-microsoft-com:vml" Requires="v">
                  <p:oleObj spid="_x0000_s7222" name="Equation" r:id="rId3" imgW="1498600" imgH="215900" progId="Equation.3">
                    <p:embed/>
                  </p:oleObj>
                </mc:Choice>
                <mc:Fallback>
                  <p:oleObj name="Equation" r:id="rId3" imgW="1498600" imgH="215900" progId="Equation.3">
                    <p:embed/>
                    <p:pic>
                      <p:nvPicPr>
                        <p:cNvPr id="44069" name="Object 3" descr="The image shows 'x bar' equals to 14.5 and 's subscript x' equals to 14.8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477" y="1018981"/>
                          <a:ext cx="2173445" cy="29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3" name="Object 2" descr="The image shows a mathematical expression of test statistic given as: &quot;t&quot; equals to 'x bar' minus 'mew subscript zero.' The numerator is divided by 's subscript x' by 'square root of 'n.' The expression equals to '14.5' minus '18.5' divide by '14.854 by square root of 8' equals to 'minus 0.762.'"/>
          <p:cNvGraphicFramePr>
            <a:graphicFrameLocks noChangeAspect="1"/>
          </p:cNvGraphicFramePr>
          <p:nvPr>
            <p:extLst/>
          </p:nvPr>
        </p:nvGraphicFramePr>
        <p:xfrm>
          <a:off x="5346700" y="1439863"/>
          <a:ext cx="4732338" cy="927100"/>
        </p:xfrm>
        <a:graphic>
          <a:graphicData uri="http://schemas.openxmlformats.org/presentationml/2006/ole">
            <mc:AlternateContent xmlns:mc="http://schemas.openxmlformats.org/markup-compatibility/2006">
              <mc:Choice xmlns:v="urn:schemas-microsoft-com:vml" Requires="v">
                <p:oleObj spid="_x0000_s7223" name="Equation" r:id="rId5" imgW="2921000" imgH="571500" progId="Equation.3">
                  <p:embed/>
                </p:oleObj>
              </mc:Choice>
              <mc:Fallback>
                <p:oleObj name="Equation" r:id="rId5" imgW="2921000" imgH="571500" progId="Equation.3">
                  <p:embed/>
                  <p:pic>
                    <p:nvPicPr>
                      <p:cNvPr id="13" name="Object 2" descr="The image shows a mathematical expression of test statistic given as: &quot;t&quot; equals to 'x bar' minus 'mew subscript zero.' The numerator is divided by 's subscript x' by 'square root of 'n.' The expression equals to '14.5' minus '18.5' divide by '14.854 by square root of 8' equals to 'minus 0.7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6700" y="1439863"/>
                        <a:ext cx="47323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8"/>
          <p:cNvSpPr>
            <a:spLocks noChangeArrowheads="1"/>
          </p:cNvSpPr>
          <p:nvPr/>
        </p:nvSpPr>
        <p:spPr bwMode="auto">
          <a:xfrm>
            <a:off x="5285035" y="4377531"/>
            <a:ext cx="518953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2000" dirty="0"/>
              <a:t>The </a:t>
            </a:r>
            <a:r>
              <a:rPr lang="en-US" sz="2000" i="1" dirty="0"/>
              <a:t>P</a:t>
            </a:r>
            <a:r>
              <a:rPr lang="en-US" sz="2000" dirty="0"/>
              <a:t>-value is between 2 x 0.20 = 0.40 and 2 x 0.25 = 0.50. Because this is greater than our </a:t>
            </a:r>
            <a:r>
              <a:rPr lang="en-US" altLang="ja-JP" sz="2000" i="1" dirty="0">
                <a:solidFill>
                  <a:srgbClr val="000000"/>
                </a:solidFill>
                <a:latin typeface="Symbol" pitchFamily="18" charset="2"/>
                <a:sym typeface="Symbol" pitchFamily="18" charset="2"/>
              </a:rPr>
              <a:t></a:t>
            </a:r>
            <a:r>
              <a:rPr lang="en-US" sz="2000" dirty="0"/>
              <a:t> = 0.05 significance level, we fail to reject </a:t>
            </a:r>
            <a:r>
              <a:rPr lang="en-US" sz="2000" i="1" dirty="0"/>
              <a:t>H</a:t>
            </a:r>
            <a:r>
              <a:rPr lang="en-US" sz="2000" baseline="-25000" dirty="0"/>
              <a:t>0</a:t>
            </a:r>
            <a:r>
              <a:rPr lang="en-US" sz="2000" dirty="0"/>
              <a:t>. We don</a:t>
            </a:r>
            <a:r>
              <a:rPr lang="en-US" altLang="en-US" sz="2000" dirty="0"/>
              <a:t>’</a:t>
            </a:r>
            <a:r>
              <a:rPr lang="en-US" altLang="ja-JP" sz="2000" dirty="0"/>
              <a:t>t have enough evidence to conclude that the mean hours college students watch television differs from the Nielsen value of 18.5.</a:t>
            </a:r>
            <a:endParaRPr lang="en-US" sz="2000" dirty="0"/>
          </a:p>
        </p:txBody>
      </p:sp>
      <p:sp>
        <p:nvSpPr>
          <p:cNvPr id="14" name="Rectangle 13"/>
          <p:cNvSpPr>
            <a:spLocks noChangeArrowheads="1"/>
          </p:cNvSpPr>
          <p:nvPr/>
        </p:nvSpPr>
        <p:spPr bwMode="auto">
          <a:xfrm>
            <a:off x="5286375" y="2506664"/>
            <a:ext cx="4370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2000" b="1" i="1" dirty="0"/>
              <a:t>P</a:t>
            </a:r>
            <a:r>
              <a:rPr lang="en-US" sz="2000" b="1" dirty="0"/>
              <a:t>-value  </a:t>
            </a:r>
            <a:r>
              <a:rPr lang="en-US" sz="2000" dirty="0"/>
              <a:t>The </a:t>
            </a:r>
            <a:r>
              <a:rPr lang="en-US" sz="2000" i="1" dirty="0"/>
              <a:t>P</a:t>
            </a:r>
            <a:r>
              <a:rPr lang="en-US" sz="2000" dirty="0"/>
              <a:t>-value is twice the area to the left of </a:t>
            </a:r>
            <a:r>
              <a:rPr lang="en-US" sz="2000" i="1" dirty="0"/>
              <a:t>t</a:t>
            </a:r>
            <a:r>
              <a:rPr lang="en-US" sz="2000" dirty="0"/>
              <a:t> = –0.76 under the </a:t>
            </a:r>
            <a:r>
              <a:rPr lang="en-US" sz="2000" i="1" dirty="0"/>
              <a:t>t</a:t>
            </a:r>
            <a:r>
              <a:rPr lang="en-US" sz="2000" dirty="0"/>
              <a:t> distribution curve with </a:t>
            </a:r>
            <a:r>
              <a:rPr lang="en-US" sz="2000" i="1" dirty="0" err="1"/>
              <a:t>df</a:t>
            </a:r>
            <a:r>
              <a:rPr lang="en-US" sz="2000" dirty="0"/>
              <a:t> = 8 – 1 = 7. </a:t>
            </a:r>
          </a:p>
        </p:txBody>
      </p:sp>
      <p:grpSp>
        <p:nvGrpSpPr>
          <p:cNvPr id="3" name="Group 18"/>
          <p:cNvGrpSpPr>
            <a:grpSpLocks/>
          </p:cNvGrpSpPr>
          <p:nvPr/>
        </p:nvGrpSpPr>
        <p:grpSpPr bwMode="auto">
          <a:xfrm>
            <a:off x="2660651" y="4186239"/>
            <a:ext cx="1368425" cy="1736725"/>
            <a:chOff x="1806633" y="3599194"/>
            <a:chExt cx="1367557" cy="1730271"/>
          </a:xfrm>
        </p:grpSpPr>
        <p:sp>
          <p:nvSpPr>
            <p:cNvPr id="17" name="Rectangle 16" descr="The values 0.711 and 0.896 are highlighted in yellow color, which correspond to the df value 7 and column 0.25 and 0.20, respectively."/>
            <p:cNvSpPr>
              <a:spLocks noChangeArrowheads="1"/>
            </p:cNvSpPr>
            <p:nvPr/>
          </p:nvSpPr>
          <p:spPr bwMode="auto">
            <a:xfrm>
              <a:off x="1806633" y="4983094"/>
              <a:ext cx="1367557" cy="346371"/>
            </a:xfrm>
            <a:prstGeom prst="rect">
              <a:avLst/>
            </a:prstGeom>
            <a:solidFill>
              <a:srgbClr val="FFFF00"/>
            </a:solidFill>
            <a:ln>
              <a:noFill/>
            </a:ln>
            <a:effectLst>
              <a:outerShdw blurRad="38100" dist="30000" dir="5400000" rotWithShape="0">
                <a:srgbClr val="808080">
                  <a:alpha val="45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en-US" altLang="en-US">
                <a:solidFill>
                  <a:srgbClr val="FFFFFF"/>
                </a:solidFill>
              </a:endParaRPr>
            </a:p>
          </p:txBody>
        </p:sp>
        <p:sp>
          <p:nvSpPr>
            <p:cNvPr id="18" name="Curved Left Arrow 17"/>
            <p:cNvSpPr>
              <a:spLocks noChangeArrowheads="1"/>
            </p:cNvSpPr>
            <p:nvPr/>
          </p:nvSpPr>
          <p:spPr bwMode="auto">
            <a:xfrm rot="-215681">
              <a:off x="2531661" y="3599194"/>
              <a:ext cx="409315" cy="1568948"/>
            </a:xfrm>
            <a:prstGeom prst="curvedLeftArrow">
              <a:avLst>
                <a:gd name="adj1" fmla="val 24986"/>
                <a:gd name="adj2" fmla="val 50008"/>
                <a:gd name="adj3" fmla="val 25000"/>
              </a:avLst>
            </a:prstGeom>
            <a:solidFill>
              <a:srgbClr val="D2DA7A"/>
            </a:solidFill>
            <a:ln w="10000">
              <a:solidFill>
                <a:srgbClr val="D2DA7A"/>
              </a:solidFill>
              <a:miter lim="800000"/>
              <a:headEnd/>
              <a:tailEnd/>
            </a:ln>
            <a:effectLst>
              <a:outerShdw blurRad="38100" dist="30000" dir="5400000" rotWithShape="0">
                <a:srgbClr val="808080">
                  <a:alpha val="45000"/>
                </a:srgbClr>
              </a:outerShdw>
            </a:effectLst>
          </p:spPr>
          <p:txBody>
            <a:bodyPr anchor="ctr"/>
            <a:lstStyle/>
            <a:p>
              <a:pPr algn="ctr" eaLnBrk="1" hangingPunct="1">
                <a:defRPr/>
              </a:pPr>
              <a:endParaRPr lang="en-US" altLang="en-US"/>
            </a:p>
          </p:txBody>
        </p:sp>
      </p:grpSp>
      <p:graphicFrame>
        <p:nvGraphicFramePr>
          <p:cNvPr id="20" name="Table 19" descr="The image shows a table of 'Upper-Tail probability p.' There are 4 columns that are labeled as degree of freedom, 0.25, 0.20 and 0.15, respectively. Row 2, 3, and 4 are labeled as 6, 7, and 8, respectively. The row 2, df 6 shows values 0.718, 0.906 and 1.134 that correspond to the column 0.25, 0.20 and 0.15, respectively. Similarly, at degree of freedom 7, the values corresponding to column 2, 3, 4 are 0.711, 0.896, and 1.119, respectively. For degree of freedom 8, the values are 0.706, 0.889 and 1.108. In the percentage form, the values corresponding to column 0.25, 0.20 and 0.15 are 50%, 60% and 70%, respectively.&#10;The values 0.711 and 0.896 are highlighted in yellow color, which correspond to the df value 7 and column 0.25 and 0.20, respectively. "/>
          <p:cNvGraphicFramePr>
            <a:graphicFrameLocks noGrp="1"/>
          </p:cNvGraphicFramePr>
          <p:nvPr>
            <p:extLst/>
          </p:nvPr>
        </p:nvGraphicFramePr>
        <p:xfrm>
          <a:off x="2084389" y="4684713"/>
          <a:ext cx="2593975" cy="2133600"/>
        </p:xfrm>
        <a:graphic>
          <a:graphicData uri="http://schemas.openxmlformats.org/drawingml/2006/table">
            <a:tbl>
              <a:tblPr firstRow="1"/>
              <a:tblGrid>
                <a:gridCol w="647700">
                  <a:extLst>
                    <a:ext uri="{9D8B030D-6E8A-4147-A177-3AD203B41FA5}">
                      <a16:colId xmlns:a16="http://schemas.microsoft.com/office/drawing/2014/main" val="20000"/>
                    </a:ext>
                  </a:extLst>
                </a:gridCol>
                <a:gridCol w="650875">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tblGrid>
              <a:tr h="304800">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Arial" pitchFamily="34" charset="0"/>
                          <a:ea typeface="ＭＳ Ｐゴシック" pitchFamily="34" charset="-128"/>
                        </a:rPr>
                        <a:t>         Upper-tail probability </a:t>
                      </a:r>
                      <a:r>
                        <a:rPr kumimoji="0" lang="en-US" altLang="en-US" sz="1400" b="1" i="1" u="none" strike="noStrike" cap="none" normalizeH="0" baseline="0" dirty="0" smtClean="0">
                          <a:ln>
                            <a:noFill/>
                          </a:ln>
                          <a:solidFill>
                            <a:schemeClr val="tx1"/>
                          </a:solidFill>
                          <a:effectLst/>
                          <a:latin typeface="Arial" pitchFamily="34" charset="0"/>
                          <a:ea typeface="ＭＳ Ｐゴシック" pitchFamily="34" charset="-128"/>
                        </a:rPr>
                        <a:t>p</a:t>
                      </a:r>
                    </a:p>
                  </a:txBody>
                  <a:tcPr marL="91496" marR="91496"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1" u="none" strike="noStrike" cap="none" normalizeH="0" baseline="0" smtClean="0">
                          <a:ln>
                            <a:noFill/>
                          </a:ln>
                          <a:solidFill>
                            <a:schemeClr val="tx1"/>
                          </a:solidFill>
                          <a:effectLst/>
                          <a:latin typeface="Arial" pitchFamily="34" charset="0"/>
                          <a:ea typeface="ＭＳ Ｐゴシック" pitchFamily="34" charset="-128"/>
                        </a:rPr>
                        <a:t>df</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Arial" pitchFamily="34" charset="0"/>
                          <a:ea typeface="ＭＳ Ｐゴシック" pitchFamily="34" charset="-128"/>
                        </a:rPr>
                        <a:t>.25</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Arial" pitchFamily="34" charset="0"/>
                          <a:ea typeface="ＭＳ Ｐゴシック" pitchFamily="34" charset="-128"/>
                        </a:rPr>
                        <a:t>.20</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itchFamily="34" charset="0"/>
                          <a:ea typeface="ＭＳ Ｐゴシック" pitchFamily="34" charset="-128"/>
                        </a:rPr>
                        <a:t>.15</a:t>
                      </a:r>
                    </a:p>
                  </a:txBody>
                  <a:tcPr marL="91496" marR="91496"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itchFamily="34" charset="0"/>
                          <a:ea typeface="ＭＳ Ｐゴシック" pitchFamily="34" charset="-128"/>
                        </a:rPr>
                        <a:t>6</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0.718</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0.906</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Arial" pitchFamily="34" charset="0"/>
                          <a:ea typeface="ＭＳ Ｐゴシック" pitchFamily="34" charset="-128"/>
                        </a:rPr>
                        <a:t>1.134</a:t>
                      </a:r>
                    </a:p>
                  </a:txBody>
                  <a:tcPr marL="91496" marR="91496"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itchFamily="34" charset="0"/>
                          <a:ea typeface="ＭＳ Ｐゴシック" pitchFamily="34" charset="-128"/>
                        </a:rPr>
                        <a:t>7</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0.711</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0.896</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1.119</a:t>
                      </a:r>
                    </a:p>
                  </a:txBody>
                  <a:tcPr marL="91496" marR="91496"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Arial" pitchFamily="34" charset="0"/>
                          <a:ea typeface="ＭＳ Ｐゴシック" pitchFamily="34" charset="-128"/>
                        </a:rPr>
                        <a:t>8</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0.706</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Arial" pitchFamily="34" charset="0"/>
                          <a:ea typeface="ＭＳ Ｐゴシック" pitchFamily="34" charset="-128"/>
                        </a:rPr>
                        <a:t>0.889</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itchFamily="34" charset="0"/>
                          <a:ea typeface="ＭＳ Ｐゴシック" pitchFamily="34" charset="-128"/>
                        </a:rPr>
                        <a:t>1.108</a:t>
                      </a:r>
                    </a:p>
                  </a:txBody>
                  <a:tcPr marL="91496" marR="91496"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1" u="none" strike="noStrike" cap="none" normalizeH="0" baseline="0" smtClean="0">
                        <a:ln>
                          <a:noFill/>
                        </a:ln>
                        <a:solidFill>
                          <a:schemeClr val="tx1"/>
                        </a:solidFill>
                        <a:effectLst/>
                        <a:latin typeface="Arial" pitchFamily="34" charset="0"/>
                        <a:ea typeface="ＭＳ Ｐゴシック" pitchFamily="34" charset="-128"/>
                      </a:endParaRP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itchFamily="34" charset="0"/>
                          <a:ea typeface="ＭＳ Ｐゴシック" pitchFamily="34" charset="-128"/>
                        </a:rPr>
                        <a:t>50%</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itchFamily="34" charset="0"/>
                          <a:ea typeface="ＭＳ Ｐゴシック" pitchFamily="34" charset="-128"/>
                        </a:rPr>
                        <a:t>60%</a:t>
                      </a:r>
                    </a:p>
                  </a:txBody>
                  <a:tcPr marL="91496" marR="9149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pitchFamily="34" charset="0"/>
                          <a:ea typeface="ＭＳ Ｐゴシック" pitchFamily="34" charset="-128"/>
                        </a:rPr>
                        <a:t>70%</a:t>
                      </a:r>
                    </a:p>
                  </a:txBody>
                  <a:tcPr marL="91496" marR="91496"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1" u="none" strike="noStrike" cap="none" normalizeH="0" baseline="0" smtClean="0">
                        <a:ln>
                          <a:noFill/>
                        </a:ln>
                        <a:solidFill>
                          <a:schemeClr val="tx1"/>
                        </a:solidFill>
                        <a:effectLst/>
                        <a:latin typeface="Arial" pitchFamily="34" charset="0"/>
                        <a:ea typeface="ＭＳ Ｐゴシック" pitchFamily="34" charset="-128"/>
                      </a:endParaRPr>
                    </a:p>
                  </a:txBody>
                  <a:tcPr marL="91496" marR="91496" horzOverflow="overflow">
                    <a:lnL>
                      <a:noFill/>
                    </a:lnL>
                    <a:lnR>
                      <a:noFill/>
                    </a:lnR>
                    <a:lnT>
                      <a:noFill/>
                    </a:lnT>
                    <a:lnB>
                      <a:noFill/>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Arial" pitchFamily="34" charset="0"/>
                          <a:ea typeface="ＭＳ Ｐゴシック" pitchFamily="34" charset="-128"/>
                        </a:rPr>
                        <a:t>Confidence level </a:t>
                      </a:r>
                      <a:r>
                        <a:rPr kumimoji="0" lang="en-US" altLang="en-US" sz="1400" b="1" i="1" u="none" strike="noStrike" cap="none" normalizeH="0" baseline="0" dirty="0" smtClean="0">
                          <a:ln>
                            <a:noFill/>
                          </a:ln>
                          <a:solidFill>
                            <a:schemeClr val="tx1"/>
                          </a:solidFill>
                          <a:effectLst/>
                          <a:latin typeface="Arial" pitchFamily="34" charset="0"/>
                          <a:ea typeface="ＭＳ Ｐゴシック" pitchFamily="34" charset="-128"/>
                        </a:rPr>
                        <a:t>C</a:t>
                      </a:r>
                      <a:endParaRPr kumimoji="0" lang="en-US" altLang="en-US" sz="1400" b="1" i="0" u="none" strike="noStrike" cap="none" normalizeH="0" baseline="0" dirty="0" smtClean="0">
                        <a:ln>
                          <a:noFill/>
                        </a:ln>
                        <a:solidFill>
                          <a:schemeClr val="tx1"/>
                        </a:solidFill>
                        <a:effectLst/>
                        <a:latin typeface="Arial" pitchFamily="34" charset="0"/>
                        <a:ea typeface="ＭＳ Ｐゴシック" pitchFamily="34" charset="-128"/>
                      </a:endParaRPr>
                    </a:p>
                  </a:txBody>
                  <a:tcPr marL="91496" marR="91496"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pic>
        <p:nvPicPr>
          <p:cNvPr id="44258" name="Picture 226" descr="Figure 7.3 shows a normal distribution with a p-value of 0.2356.  The mean of 0 is marked on the x-axis as well as -0.762 (to left of the mean) and 0.762 (to the right of the me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210" y="1439863"/>
            <a:ext cx="2852928" cy="2511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2537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from="(-#ppt_w/2)" to="(#ppt_x)" calcmode="lin" valueType="num">
                                      <p:cBhvr>
                                        <p:cTn id="7" dur="600" fill="hold">
                                          <p:stCondLst>
                                            <p:cond delay="0"/>
                                          </p:stCondLst>
                                        </p:cTn>
                                        <p:tgtEl>
                                          <p:spTgt spid="13"/>
                                        </p:tgtEl>
                                        <p:attrNameLst>
                                          <p:attrName>ppt_x</p:attrName>
                                        </p:attrNameLst>
                                      </p:cBhvr>
                                    </p:anim>
                                    <p:anim from="0" to="-1.0" calcmode="lin" valueType="num">
                                      <p:cBhvr>
                                        <p:cTn id="8" dur="200" decel="50000" autoRev="1" fill="hold">
                                          <p:stCondLst>
                                            <p:cond delay="600"/>
                                          </p:stCondLst>
                                        </p:cTn>
                                        <p:tgtEl>
                                          <p:spTgt spid="13"/>
                                        </p:tgtEl>
                                        <p:attrNameLst>
                                          <p:attrName>xshear</p:attrName>
                                        </p:attrNameLst>
                                      </p:cBhvr>
                                    </p:anim>
                                    <p:animScale>
                                      <p:cBhvr>
                                        <p:cTn id="9" dur="200" decel="100000" autoRev="1" fill="hold">
                                          <p:stCondLst>
                                            <p:cond delay="600"/>
                                          </p:stCondLst>
                                        </p:cTn>
                                        <p:tgtEl>
                                          <p:spTgt spid="13"/>
                                        </p:tgtEl>
                                      </p:cBhvr>
                                      <p:from x="100000" y="100000"/>
                                      <p:to x="80000" y="100000"/>
                                    </p:animScale>
                                    <p:anim by="(#ppt_h/3+#ppt_w*0.1)" calcmode="lin" valueType="num">
                                      <p:cBhvr additive="sum">
                                        <p:cTn id="10" dur="200" decel="100000" autoRev="1" fill="hold">
                                          <p:stCondLst>
                                            <p:cond delay="600"/>
                                          </p:stCondLst>
                                        </p:cTn>
                                        <p:tgtEl>
                                          <p:spTgt spid="13"/>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par>
                          <p:cTn id="16" fill="hold" nodeType="afterGroup">
                            <p:stCondLst>
                              <p:cond delay="10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7"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fld id="{C570B3A7-C64A-4B8D-9BB2-AA8E7BE5A84C}" type="slidenum">
              <a:rPr lang="en-US" sz="1200">
                <a:solidFill>
                  <a:schemeClr val="accent1"/>
                </a:solidFill>
              </a:rPr>
              <a:pPr>
                <a:lnSpc>
                  <a:spcPct val="80000"/>
                </a:lnSpc>
              </a:pPr>
              <a:t>23</a:t>
            </a:fld>
            <a:endParaRPr lang="en-US" sz="1200">
              <a:solidFill>
                <a:schemeClr val="accent1"/>
              </a:solidFill>
            </a:endParaRPr>
          </a:p>
        </p:txBody>
      </p:sp>
      <p:sp>
        <p:nvSpPr>
          <p:cNvPr id="45058" name="Rectangle 2"/>
          <p:cNvSpPr>
            <a:spLocks noGrp="1" noChangeArrowheads="1"/>
          </p:cNvSpPr>
          <p:nvPr>
            <p:ph type="title" idx="4294967295"/>
          </p:nvPr>
        </p:nvSpPr>
        <p:spPr>
          <a:xfrm>
            <a:off x="2209800" y="119063"/>
            <a:ext cx="8458200" cy="735012"/>
          </a:xfrm>
        </p:spPr>
        <p:txBody>
          <a:bodyPr/>
          <a:lstStyle/>
          <a:p>
            <a:pPr eaLnBrk="1" hangingPunct="1"/>
            <a:r>
              <a:rPr lang="en-US" smtClean="0">
                <a:ea typeface="ＭＳ Ｐゴシック" pitchFamily="34" charset="-128"/>
              </a:rPr>
              <a:t>Matched Pairs </a:t>
            </a:r>
            <a:r>
              <a:rPr lang="en-US" i="1" smtClean="0">
                <a:ea typeface="ＭＳ Ｐゴシック" pitchFamily="34" charset="-128"/>
              </a:rPr>
              <a:t>t</a:t>
            </a:r>
            <a:r>
              <a:rPr lang="en-US" smtClean="0">
                <a:ea typeface="ＭＳ Ｐゴシック" pitchFamily="34" charset="-128"/>
              </a:rPr>
              <a:t> Procedures</a:t>
            </a:r>
          </a:p>
        </p:txBody>
      </p:sp>
      <p:sp>
        <p:nvSpPr>
          <p:cNvPr id="45059" name="Rectangle 8"/>
          <p:cNvSpPr>
            <a:spLocks noChangeArrowheads="1"/>
          </p:cNvSpPr>
          <p:nvPr/>
        </p:nvSpPr>
        <p:spPr bwMode="auto">
          <a:xfrm>
            <a:off x="2209800" y="1209675"/>
            <a:ext cx="8077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2000"/>
              <a:t>Comparative studies are more convincing than single-sample investigations. For that reason, one-sample inference is less common than comparative inference. Study designs that involve making two observations on the same individual, or one observation on each of two similar individuals, result in </a:t>
            </a:r>
            <a:r>
              <a:rPr lang="en-US" sz="2000" b="1">
                <a:solidFill>
                  <a:srgbClr val="800000"/>
                </a:solidFill>
              </a:rPr>
              <a:t>paired data</a:t>
            </a:r>
            <a:r>
              <a:rPr lang="en-US" sz="2000"/>
              <a:t>.</a:t>
            </a:r>
            <a:endParaRPr lang="en-US" sz="2000" i="1">
              <a:solidFill>
                <a:srgbClr val="000000"/>
              </a:solidFill>
              <a:latin typeface="Palatino" charset="0"/>
            </a:endParaRPr>
          </a:p>
        </p:txBody>
      </p:sp>
      <p:sp>
        <p:nvSpPr>
          <p:cNvPr id="45060" name="Rectangle 9"/>
          <p:cNvSpPr>
            <a:spLocks noChangeArrowheads="1"/>
          </p:cNvSpPr>
          <p:nvPr/>
        </p:nvSpPr>
        <p:spPr bwMode="auto">
          <a:xfrm>
            <a:off x="2209801" y="2916238"/>
            <a:ext cx="836136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2000"/>
              <a:t>When paired data result from measuring the same quantitative variable twice, as in the job satisfaction study, we can make comparisons by analyzing the differences in each pair. If the conditions for inference are met, we can use one-sample </a:t>
            </a:r>
            <a:r>
              <a:rPr lang="en-US" sz="2000" i="1"/>
              <a:t>t </a:t>
            </a:r>
            <a:r>
              <a:rPr lang="en-US" sz="2000"/>
              <a:t>procedures to perform inference about the mean difference </a:t>
            </a:r>
            <a:r>
              <a:rPr lang="en-US" sz="2000" i="1"/>
              <a:t>µ</a:t>
            </a:r>
            <a:r>
              <a:rPr lang="en-US" sz="2000" i="1" baseline="-25000"/>
              <a:t>d</a:t>
            </a:r>
            <a:r>
              <a:rPr lang="en-US" sz="2000"/>
              <a:t>. </a:t>
            </a:r>
          </a:p>
          <a:p>
            <a:pPr eaLnBrk="1" hangingPunct="1"/>
            <a:endParaRPr lang="en-US" sz="2000"/>
          </a:p>
        </p:txBody>
      </p:sp>
      <p:sp>
        <p:nvSpPr>
          <p:cNvPr id="11" name="TextBox 10"/>
          <p:cNvSpPr txBox="1">
            <a:spLocks noChangeArrowheads="1"/>
          </p:cNvSpPr>
          <p:nvPr/>
        </p:nvSpPr>
        <p:spPr bwMode="auto">
          <a:xfrm>
            <a:off x="2366964" y="4797425"/>
            <a:ext cx="7375525" cy="1631950"/>
          </a:xfrm>
          <a:prstGeom prst="rect">
            <a:avLst/>
          </a:prstGeom>
          <a:solidFill>
            <a:srgbClr val="EAEDCB"/>
          </a:solidFill>
          <a:ln w="10000">
            <a:solidFill>
              <a:srgbClr val="D2DA7A"/>
            </a:solidFill>
            <a:miter lim="800000"/>
            <a:headEnd/>
            <a:tailEnd/>
          </a:ln>
          <a:effectLst>
            <a:outerShdw blurRad="38100" dist="30000" dir="5400000" rotWithShape="0">
              <a:srgbClr val="808080">
                <a:alpha val="45000"/>
              </a:srgb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rgbClr val="800000"/>
                </a:solidFill>
              </a:rPr>
              <a:t>Matched Pairs </a:t>
            </a:r>
            <a:r>
              <a:rPr lang="en-US" sz="2000" b="1" i="1" dirty="0">
                <a:solidFill>
                  <a:srgbClr val="800000"/>
                </a:solidFill>
              </a:rPr>
              <a:t>t</a:t>
            </a:r>
            <a:r>
              <a:rPr lang="en-US" sz="2000" b="1" dirty="0">
                <a:solidFill>
                  <a:srgbClr val="800000"/>
                </a:solidFill>
              </a:rPr>
              <a:t> Procedures</a:t>
            </a:r>
          </a:p>
          <a:p>
            <a:pPr eaLnBrk="1" hangingPunct="1">
              <a:defRPr/>
            </a:pPr>
            <a:r>
              <a:rPr lang="en-US" sz="2000" dirty="0">
                <a:solidFill>
                  <a:srgbClr val="000000"/>
                </a:solidFill>
              </a:rPr>
              <a:t>To compare the responses to the two treatments in a matched pairs design, find the difference between the responses within each pair. Then apply the one-sample </a:t>
            </a:r>
            <a:r>
              <a:rPr lang="en-US" sz="2000" i="1" dirty="0">
                <a:solidFill>
                  <a:srgbClr val="000000"/>
                </a:solidFill>
              </a:rPr>
              <a:t>t</a:t>
            </a:r>
            <a:r>
              <a:rPr lang="en-US" sz="2000" dirty="0">
                <a:solidFill>
                  <a:srgbClr val="000000"/>
                </a:solidFill>
              </a:rPr>
              <a:t> procedures to these differences.</a:t>
            </a:r>
          </a:p>
        </p:txBody>
      </p:sp>
    </p:spTree>
    <p:extLst>
      <p:ext uri="{BB962C8B-B14F-4D97-AF65-F5344CB8AC3E}">
        <p14:creationId xmlns:p14="http://schemas.microsoft.com/office/powerpoint/2010/main" val="190763724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609600"/>
            <a:ext cx="9753600" cy="5638800"/>
          </a:xfrm>
          <a:prstGeom prst="rect">
            <a:avLst/>
          </a:prstGeom>
        </p:spPr>
      </p:pic>
    </p:spTree>
    <p:extLst>
      <p:ext uri="{BB962C8B-B14F-4D97-AF65-F5344CB8AC3E}">
        <p14:creationId xmlns:p14="http://schemas.microsoft.com/office/powerpoint/2010/main" val="234755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144" y="295564"/>
            <a:ext cx="9896475" cy="6432116"/>
          </a:xfrm>
          <a:prstGeom prst="rect">
            <a:avLst/>
          </a:prstGeom>
        </p:spPr>
      </p:pic>
    </p:spTree>
    <p:extLst>
      <p:ext uri="{BB962C8B-B14F-4D97-AF65-F5344CB8AC3E}">
        <p14:creationId xmlns:p14="http://schemas.microsoft.com/office/powerpoint/2010/main" val="2514672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6300" y="397164"/>
            <a:ext cx="10439400" cy="6465598"/>
          </a:xfrm>
          <a:prstGeom prst="rect">
            <a:avLst/>
          </a:prstGeom>
        </p:spPr>
      </p:pic>
    </p:spTree>
    <p:extLst>
      <p:ext uri="{BB962C8B-B14F-4D97-AF65-F5344CB8AC3E}">
        <p14:creationId xmlns:p14="http://schemas.microsoft.com/office/powerpoint/2010/main" val="2748960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5887" y="233362"/>
            <a:ext cx="9420225" cy="6391275"/>
          </a:xfrm>
          <a:prstGeom prst="rect">
            <a:avLst/>
          </a:prstGeom>
        </p:spPr>
      </p:pic>
    </p:spTree>
    <p:extLst>
      <p:ext uri="{BB962C8B-B14F-4D97-AF65-F5344CB8AC3E}">
        <p14:creationId xmlns:p14="http://schemas.microsoft.com/office/powerpoint/2010/main" val="128043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230909"/>
            <a:ext cx="9144000" cy="6326909"/>
          </a:xfrm>
          <a:prstGeom prst="rect">
            <a:avLst/>
          </a:prstGeom>
        </p:spPr>
      </p:pic>
    </p:spTree>
    <p:extLst>
      <p:ext uri="{BB962C8B-B14F-4D97-AF65-F5344CB8AC3E}">
        <p14:creationId xmlns:p14="http://schemas.microsoft.com/office/powerpoint/2010/main" val="2756151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1087" y="28575"/>
            <a:ext cx="10029825" cy="6800850"/>
          </a:xfrm>
          <a:prstGeom prst="rect">
            <a:avLst/>
          </a:prstGeom>
        </p:spPr>
      </p:pic>
    </p:spTree>
    <p:extLst>
      <p:ext uri="{BB962C8B-B14F-4D97-AF65-F5344CB8AC3E}">
        <p14:creationId xmlns:p14="http://schemas.microsoft.com/office/powerpoint/2010/main" val="727503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fld id="{59434EF2-1C0E-4EC3-AEFA-E28D200F0EA8}" type="slidenum">
              <a:rPr lang="en-US" sz="1200">
                <a:solidFill>
                  <a:schemeClr val="accent1"/>
                </a:solidFill>
              </a:rPr>
              <a:pPr>
                <a:lnSpc>
                  <a:spcPct val="80000"/>
                </a:lnSpc>
              </a:pPr>
              <a:t>3</a:t>
            </a:fld>
            <a:endParaRPr lang="en-US" sz="1200">
              <a:solidFill>
                <a:schemeClr val="accent1"/>
              </a:solidFill>
            </a:endParaRPr>
          </a:p>
        </p:txBody>
      </p:sp>
      <p:sp>
        <p:nvSpPr>
          <p:cNvPr id="28674" name="Rectangle 2"/>
          <p:cNvSpPr>
            <a:spLocks noGrp="1" noChangeArrowheads="1"/>
          </p:cNvSpPr>
          <p:nvPr>
            <p:ph type="title" idx="4294967295"/>
          </p:nvPr>
        </p:nvSpPr>
        <p:spPr>
          <a:xfrm>
            <a:off x="2209800" y="152400"/>
            <a:ext cx="7086600" cy="762000"/>
          </a:xfrm>
        </p:spPr>
        <p:txBody>
          <a:bodyPr/>
          <a:lstStyle/>
          <a:p>
            <a:pPr eaLnBrk="1" hangingPunct="1"/>
            <a:r>
              <a:rPr lang="en-US" smtClean="0">
                <a:ea typeface="ＭＳ Ｐゴシック" pitchFamily="34" charset="-128"/>
              </a:rPr>
              <a:t>The </a:t>
            </a:r>
            <a:r>
              <a:rPr lang="en-US" i="1" smtClean="0">
                <a:ea typeface="ＭＳ Ｐゴシック" pitchFamily="34" charset="-128"/>
              </a:rPr>
              <a:t>t</a:t>
            </a:r>
            <a:r>
              <a:rPr lang="en-US" smtClean="0">
                <a:ea typeface="ＭＳ Ｐゴシック" pitchFamily="34" charset="-128"/>
              </a:rPr>
              <a:t> Distributions</a:t>
            </a:r>
          </a:p>
        </p:txBody>
      </p:sp>
      <p:grpSp>
        <p:nvGrpSpPr>
          <p:cNvPr id="28680" name="Group 2" descr="The image shows the statement &quot;When the sampling distribution of 'x bar' is close to Normal, we can find probabilities involving 'x bar' by standardizing:&quot;"/>
          <p:cNvGrpSpPr>
            <a:grpSpLocks/>
          </p:cNvGrpSpPr>
          <p:nvPr/>
        </p:nvGrpSpPr>
        <p:grpSpPr bwMode="auto">
          <a:xfrm>
            <a:off x="1978025" y="1069976"/>
            <a:ext cx="8478838" cy="646113"/>
            <a:chOff x="267384" y="222798"/>
            <a:chExt cx="8478323" cy="646331"/>
          </a:xfrm>
        </p:grpSpPr>
        <p:sp>
          <p:nvSpPr>
            <p:cNvPr id="28681" name="TextBox 1" descr="The image shows the statement &quot;When the sampling distribution of 'x bar' is close to Normal, we can find probabilities involving 'x bar' by standardizing:&quot;"/>
            <p:cNvSpPr txBox="1">
              <a:spLocks noChangeArrowheads="1"/>
            </p:cNvSpPr>
            <p:nvPr/>
          </p:nvSpPr>
          <p:spPr bwMode="auto">
            <a:xfrm>
              <a:off x="267384" y="222798"/>
              <a:ext cx="8478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t>When the sampling distribution of       is close to Normal, we can find probabilities involving       by standardizing:</a:t>
              </a:r>
            </a:p>
          </p:txBody>
        </p:sp>
        <p:graphicFrame>
          <p:nvGraphicFramePr>
            <p:cNvPr id="28682" name="Object 4"/>
            <p:cNvGraphicFramePr>
              <a:graphicFrameLocks noChangeAspect="1"/>
            </p:cNvGraphicFramePr>
            <p:nvPr/>
          </p:nvGraphicFramePr>
          <p:xfrm>
            <a:off x="3836977" y="275700"/>
            <a:ext cx="228600" cy="269875"/>
          </p:xfrm>
          <a:graphic>
            <a:graphicData uri="http://schemas.openxmlformats.org/presentationml/2006/ole">
              <mc:AlternateContent xmlns:mc="http://schemas.openxmlformats.org/markup-compatibility/2006">
                <mc:Choice xmlns:v="urn:schemas-microsoft-com:vml" Requires="v">
                  <p:oleObj spid="_x0000_s1138" name="Equation" r:id="rId3" imgW="139700" imgH="165100" progId="Equation.3">
                    <p:embed/>
                  </p:oleObj>
                </mc:Choice>
                <mc:Fallback>
                  <p:oleObj name="Equation" r:id="rId3" imgW="139700" imgH="165100" progId="Equation.3">
                    <p:embed/>
                    <p:pic>
                      <p:nvPicPr>
                        <p:cNvPr id="2868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977" y="275700"/>
                          <a:ext cx="228600" cy="26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8683" name="Object 5"/>
            <p:cNvGraphicFramePr>
              <a:graphicFrameLocks noChangeAspect="1"/>
            </p:cNvGraphicFramePr>
            <p:nvPr/>
          </p:nvGraphicFramePr>
          <p:xfrm>
            <a:off x="1361487" y="545575"/>
            <a:ext cx="228600" cy="269875"/>
          </p:xfrm>
          <a:graphic>
            <a:graphicData uri="http://schemas.openxmlformats.org/presentationml/2006/ole">
              <mc:AlternateContent xmlns:mc="http://schemas.openxmlformats.org/markup-compatibility/2006">
                <mc:Choice xmlns:v="urn:schemas-microsoft-com:vml" Requires="v">
                  <p:oleObj spid="_x0000_s1139" name="Equation" r:id="rId5" imgW="139700" imgH="165100" progId="Equation.3">
                    <p:embed/>
                  </p:oleObj>
                </mc:Choice>
                <mc:Fallback>
                  <p:oleObj name="Equation" r:id="rId5" imgW="139700" imgH="165100" progId="Equation.3">
                    <p:embed/>
                    <p:pic>
                      <p:nvPicPr>
                        <p:cNvPr id="2868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1487" y="545575"/>
                          <a:ext cx="2286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8675" name="Object 2" descr="The image shows a mathematical expression given as: 'Z' equals to 'x bar' minus mew whole divide by sigma upon sqaure root of n."/>
          <p:cNvGraphicFramePr>
            <a:graphicFrameLocks noChangeAspect="1"/>
          </p:cNvGraphicFramePr>
          <p:nvPr>
            <p:extLst/>
          </p:nvPr>
        </p:nvGraphicFramePr>
        <p:xfrm>
          <a:off x="5383213" y="1525589"/>
          <a:ext cx="1058862" cy="725487"/>
        </p:xfrm>
        <a:graphic>
          <a:graphicData uri="http://schemas.openxmlformats.org/presentationml/2006/ole">
            <mc:AlternateContent xmlns:mc="http://schemas.openxmlformats.org/markup-compatibility/2006">
              <mc:Choice xmlns:v="urn:schemas-microsoft-com:vml" Requires="v">
                <p:oleObj spid="_x0000_s1140" name="Equation" r:id="rId7" imgW="647700" imgH="444500" progId="Equation.3">
                  <p:embed/>
                </p:oleObj>
              </mc:Choice>
              <mc:Fallback>
                <p:oleObj name="Equation" r:id="rId7" imgW="647700" imgH="444500" progId="Equation.3">
                  <p:embed/>
                  <p:pic>
                    <p:nvPicPr>
                      <p:cNvPr id="28675" name="Object 2" descr="The image shows a mathematical expression given as: 'Z' equals to 'x bar' minus mew whole divide by sigma upon sqaure root of 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3213" y="1525589"/>
                        <a:ext cx="1058862" cy="72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8" name="Picture 7" descr="The image shows two graphs representing 't-distribution.' The first graph is a sampling distribution graph of 'x bar'. The x axis shows 'values of x bar.' The graph peaks at mew, which is unknown. On standardizing, the graph becomes a standard normal curve, where mew equals to 0 and sigma equals to 1. There is an equation depicted in between these graphs, which is given as: 'Z' equals to 'x bar' minus mew whole divide by sigma upon sqaure root of n."/>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09801" y="2498726"/>
            <a:ext cx="7559675"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2049464" y="5138738"/>
            <a:ext cx="82248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When we don</a:t>
            </a:r>
            <a:r>
              <a:rPr lang="en-US" altLang="en-US" sz="1800"/>
              <a:t>’</a:t>
            </a:r>
            <a:r>
              <a:rPr lang="en-US" altLang="ja-JP" sz="1800"/>
              <a:t>t know </a:t>
            </a:r>
            <a:r>
              <a:rPr lang="en-US" altLang="ja-JP" sz="1800" i="1"/>
              <a:t>σ</a:t>
            </a:r>
            <a:r>
              <a:rPr lang="en-US" altLang="ja-JP" sz="1800"/>
              <a:t>, we can estimate it using the sample standard deviation </a:t>
            </a:r>
            <a:r>
              <a:rPr lang="en-US" altLang="ja-JP" sz="1800" i="1"/>
              <a:t>s</a:t>
            </a:r>
            <a:r>
              <a:rPr lang="en-US" altLang="ja-JP" sz="1800" i="1" baseline="-25000">
                <a:latin typeface="Palatino" charset="0"/>
              </a:rPr>
              <a:t>x</a:t>
            </a:r>
            <a:r>
              <a:rPr lang="en-US" altLang="ja-JP" sz="1800" i="1"/>
              <a:t>. </a:t>
            </a:r>
            <a:r>
              <a:rPr lang="en-US" altLang="ja-JP" sz="1800"/>
              <a:t>What happens when we standardize?</a:t>
            </a:r>
            <a:endParaRPr lang="en-US" sz="1800"/>
          </a:p>
        </p:txBody>
      </p:sp>
      <p:graphicFrame>
        <p:nvGraphicFramePr>
          <p:cNvPr id="10" name="Object 3" descr="The image shows a mathematical expression given as: question mark sign is mentioned twice, which is equal to 'x bar' minus 'mew,' whole divide by 'sigma' by 'sqaure root of n.'"/>
          <p:cNvGraphicFramePr>
            <a:graphicFrameLocks noChangeAspect="1"/>
          </p:cNvGraphicFramePr>
          <p:nvPr>
            <p:extLst/>
          </p:nvPr>
        </p:nvGraphicFramePr>
        <p:xfrm>
          <a:off x="2128838" y="5875339"/>
          <a:ext cx="1204912" cy="663575"/>
        </p:xfrm>
        <a:graphic>
          <a:graphicData uri="http://schemas.openxmlformats.org/presentationml/2006/ole">
            <mc:AlternateContent xmlns:mc="http://schemas.openxmlformats.org/markup-compatibility/2006">
              <mc:Choice xmlns:v="urn:schemas-microsoft-com:vml" Requires="v">
                <p:oleObj spid="_x0000_s1141" name="Equation" r:id="rId10" imgW="736600" imgH="406400" progId="Equation.3">
                  <p:embed/>
                </p:oleObj>
              </mc:Choice>
              <mc:Fallback>
                <p:oleObj name="Equation" r:id="rId10" imgW="736600" imgH="406400" progId="Equation.3">
                  <p:embed/>
                  <p:pic>
                    <p:nvPicPr>
                      <p:cNvPr id="10" name="Object 3" descr="The image shows a mathematical expression given as: question mark sign is mentioned twice, which is equal to 'x bar' minus 'mew,' whole divide by 'sigma' by 'sqaure root of 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8838" y="5875339"/>
                        <a:ext cx="1204912"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1" name="TextBox 10"/>
          <p:cNvSpPr txBox="1">
            <a:spLocks noChangeArrowheads="1"/>
          </p:cNvSpPr>
          <p:nvPr/>
        </p:nvSpPr>
        <p:spPr bwMode="auto">
          <a:xfrm>
            <a:off x="3600450" y="5935663"/>
            <a:ext cx="5976316" cy="400110"/>
          </a:xfrm>
          <a:prstGeom prst="rect">
            <a:avLst/>
          </a:prstGeom>
          <a:solidFill>
            <a:srgbClr val="DFCEC9"/>
          </a:solidFill>
          <a:ln w="10000">
            <a:solidFill>
              <a:srgbClr val="B88472"/>
            </a:solidFill>
            <a:miter lim="800000"/>
            <a:headEnd/>
            <a:tailEnd/>
          </a:ln>
          <a:effectLst>
            <a:outerShdw blurRad="38100" dist="30000" dir="5400000" rotWithShape="0">
              <a:srgbClr val="808080">
                <a:alpha val="45000"/>
              </a:srgbClr>
            </a:outerShdw>
          </a:effectLst>
        </p:spPr>
        <p:txBody>
          <a:bodyPr wrap="none">
            <a:spAutoFit/>
          </a:bodyPr>
          <a:lstStyle/>
          <a:p>
            <a:pPr eaLnBrk="1" hangingPunct="1">
              <a:defRPr/>
            </a:pPr>
            <a:r>
              <a:rPr lang="en-US" sz="2000" b="1" dirty="0">
                <a:solidFill>
                  <a:schemeClr val="dk1"/>
                </a:solidFill>
              </a:rPr>
              <a:t>This new statistic does </a:t>
            </a:r>
            <a:r>
              <a:rPr lang="en-US" sz="2000" b="1" i="1" dirty="0">
                <a:solidFill>
                  <a:schemeClr val="dk1"/>
                </a:solidFill>
              </a:rPr>
              <a:t>not</a:t>
            </a:r>
            <a:r>
              <a:rPr lang="en-US" sz="2000" b="1" dirty="0">
                <a:solidFill>
                  <a:schemeClr val="dk1"/>
                </a:solidFill>
              </a:rPr>
              <a:t> have a Normal distribution!</a:t>
            </a:r>
          </a:p>
        </p:txBody>
      </p:sp>
    </p:spTree>
    <p:extLst>
      <p:ext uri="{BB962C8B-B14F-4D97-AF65-F5344CB8AC3E}">
        <p14:creationId xmlns:p14="http://schemas.microsoft.com/office/powerpoint/2010/main" val="349646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par>
                          <p:cTn id="13" fill="hold" nodeType="afterGroup">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lide(fromBottom)">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4380" y="770947"/>
            <a:ext cx="8982075" cy="1085850"/>
          </a:xfrm>
          <a:prstGeom prst="rect">
            <a:avLst/>
          </a:prstGeom>
        </p:spPr>
      </p:pic>
    </p:spTree>
    <p:extLst>
      <p:ext uri="{BB962C8B-B14F-4D97-AF65-F5344CB8AC3E}">
        <p14:creationId xmlns:p14="http://schemas.microsoft.com/office/powerpoint/2010/main" val="146158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6325" y="304800"/>
            <a:ext cx="10039350" cy="6248400"/>
          </a:xfrm>
          <a:prstGeom prst="rect">
            <a:avLst/>
          </a:prstGeom>
        </p:spPr>
      </p:pic>
    </p:spTree>
    <p:extLst>
      <p:ext uri="{BB962C8B-B14F-4D97-AF65-F5344CB8AC3E}">
        <p14:creationId xmlns:p14="http://schemas.microsoft.com/office/powerpoint/2010/main" val="2141003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5323" y="676563"/>
            <a:ext cx="9877425" cy="1219200"/>
          </a:xfrm>
          <a:prstGeom prst="rect">
            <a:avLst/>
          </a:prstGeom>
        </p:spPr>
      </p:pic>
    </p:spTree>
    <p:extLst>
      <p:ext uri="{BB962C8B-B14F-4D97-AF65-F5344CB8AC3E}">
        <p14:creationId xmlns:p14="http://schemas.microsoft.com/office/powerpoint/2010/main" val="1361180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6350" y="397164"/>
            <a:ext cx="9639300" cy="6537036"/>
          </a:xfrm>
          <a:prstGeom prst="rect">
            <a:avLst/>
          </a:prstGeom>
        </p:spPr>
      </p:pic>
    </p:spTree>
    <p:extLst>
      <p:ext uri="{BB962C8B-B14F-4D97-AF65-F5344CB8AC3E}">
        <p14:creationId xmlns:p14="http://schemas.microsoft.com/office/powerpoint/2010/main" val="935685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6325" y="280987"/>
            <a:ext cx="10039350" cy="6296025"/>
          </a:xfrm>
          <a:prstGeom prst="rect">
            <a:avLst/>
          </a:prstGeom>
        </p:spPr>
      </p:pic>
    </p:spTree>
    <p:extLst>
      <p:ext uri="{BB962C8B-B14F-4D97-AF65-F5344CB8AC3E}">
        <p14:creationId xmlns:p14="http://schemas.microsoft.com/office/powerpoint/2010/main" val="1603687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8225" y="862012"/>
            <a:ext cx="10115550" cy="5133975"/>
          </a:xfrm>
          <a:prstGeom prst="rect">
            <a:avLst/>
          </a:prstGeom>
        </p:spPr>
      </p:pic>
    </p:spTree>
    <p:extLst>
      <p:ext uri="{BB962C8B-B14F-4D97-AF65-F5344CB8AC3E}">
        <p14:creationId xmlns:p14="http://schemas.microsoft.com/office/powerpoint/2010/main" val="3561780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1344" y="563562"/>
            <a:ext cx="9124950" cy="1057275"/>
          </a:xfrm>
          <a:prstGeom prst="rect">
            <a:avLst/>
          </a:prstGeom>
        </p:spPr>
      </p:pic>
    </p:spTree>
    <p:extLst>
      <p:ext uri="{BB962C8B-B14F-4D97-AF65-F5344CB8AC3E}">
        <p14:creationId xmlns:p14="http://schemas.microsoft.com/office/powerpoint/2010/main" val="2401383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8762" y="271462"/>
            <a:ext cx="9134475" cy="6315075"/>
          </a:xfrm>
          <a:prstGeom prst="rect">
            <a:avLst/>
          </a:prstGeom>
        </p:spPr>
      </p:pic>
    </p:spTree>
    <p:extLst>
      <p:ext uri="{BB962C8B-B14F-4D97-AF65-F5344CB8AC3E}">
        <p14:creationId xmlns:p14="http://schemas.microsoft.com/office/powerpoint/2010/main" val="2404467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6366"/>
          </a:xfrm>
        </p:spPr>
        <p:txBody>
          <a:bodyPr/>
          <a:lstStyle/>
          <a:p>
            <a:r>
              <a:rPr lang="en-US" dirty="0" smtClean="0"/>
              <a:t>Example of matched pairs </a:t>
            </a:r>
            <a:endParaRPr lang="en-US" dirty="0"/>
          </a:p>
        </p:txBody>
      </p:sp>
      <p:sp>
        <p:nvSpPr>
          <p:cNvPr id="3" name="Content Placeholder 2"/>
          <p:cNvSpPr>
            <a:spLocks noGrp="1"/>
          </p:cNvSpPr>
          <p:nvPr>
            <p:ph idx="1"/>
          </p:nvPr>
        </p:nvSpPr>
        <p:spPr>
          <a:xfrm>
            <a:off x="838200" y="1191492"/>
            <a:ext cx="10515600" cy="4985471"/>
          </a:xfrm>
        </p:spPr>
        <p:txBody>
          <a:bodyPr/>
          <a:lstStyle/>
          <a:p>
            <a:pPr marL="0" indent="0">
              <a:buNone/>
            </a:pPr>
            <a:r>
              <a:rPr lang="en-US" dirty="0" smtClean="0"/>
              <a:t>Does a full moon affect behavior?</a:t>
            </a:r>
          </a:p>
          <a:p>
            <a:pPr marL="0" indent="0">
              <a:buNone/>
            </a:pPr>
            <a:r>
              <a:rPr lang="en-US" sz="2000" dirty="0" smtClean="0"/>
              <a:t>Many people believe that the moon influences the actions</a:t>
            </a:r>
            <a:endParaRPr lang="en-US" sz="2000" i="1" dirty="0" smtClean="0"/>
          </a:p>
          <a:p>
            <a:pPr marL="0" indent="0">
              <a:buNone/>
            </a:pPr>
            <a:r>
              <a:rPr lang="en-US" sz="2000" dirty="0" smtClean="0"/>
              <a:t>of some individuals. A study of dementia patients in</a:t>
            </a:r>
          </a:p>
          <a:p>
            <a:pPr marL="0" indent="0">
              <a:buNone/>
            </a:pPr>
            <a:r>
              <a:rPr lang="en-US" sz="2000" dirty="0" smtClean="0"/>
              <a:t>nursing homes recorded various types of disruptive behaviors</a:t>
            </a:r>
          </a:p>
          <a:p>
            <a:pPr marL="0" indent="0">
              <a:buNone/>
            </a:pPr>
            <a:r>
              <a:rPr lang="en-US" sz="2000" dirty="0" smtClean="0"/>
              <a:t>every day for 12 weeks. Days were classified as moon days </a:t>
            </a:r>
          </a:p>
          <a:p>
            <a:pPr marL="0" indent="0">
              <a:buNone/>
            </a:pPr>
            <a:r>
              <a:rPr lang="en-US" sz="2000" dirty="0" smtClean="0"/>
              <a:t>if they were in a three-day period centered at the day of </a:t>
            </a:r>
          </a:p>
          <a:p>
            <a:pPr marL="0" indent="0">
              <a:buNone/>
            </a:pPr>
            <a:r>
              <a:rPr lang="en-US" sz="2000" dirty="0" smtClean="0"/>
              <a:t>the full moon. For each patient the average number of </a:t>
            </a:r>
          </a:p>
          <a:p>
            <a:pPr marL="0" indent="0">
              <a:buNone/>
            </a:pPr>
            <a:r>
              <a:rPr lang="en-US" sz="2000" dirty="0" smtClean="0"/>
              <a:t>disruptive behaviors was computed for moon days and </a:t>
            </a:r>
          </a:p>
          <a:p>
            <a:pPr marL="0" indent="0">
              <a:buNone/>
            </a:pPr>
            <a:r>
              <a:rPr lang="en-US" sz="2000" dirty="0" smtClean="0"/>
              <a:t>for other days.</a:t>
            </a:r>
          </a:p>
          <a:p>
            <a:pPr marL="0" indent="0">
              <a:buNone/>
            </a:pPr>
            <a:r>
              <a:rPr lang="en-US" sz="2000" dirty="0" smtClean="0"/>
              <a:t>Do a hypothesis test to assess whether there is a difference </a:t>
            </a:r>
          </a:p>
          <a:p>
            <a:pPr marL="0" indent="0">
              <a:buNone/>
            </a:pPr>
            <a:r>
              <a:rPr lang="en-US" sz="2000" dirty="0" smtClean="0"/>
              <a:t>in aggressive behaviors on moon days versus other days.</a:t>
            </a:r>
          </a:p>
          <a:p>
            <a:pPr marL="0" indent="0">
              <a:buNone/>
            </a:pPr>
            <a:endParaRPr lang="en-US" sz="2000" dirty="0"/>
          </a:p>
        </p:txBody>
      </p:sp>
      <p:sp>
        <p:nvSpPr>
          <p:cNvPr id="4" name="Rectangle 3"/>
          <p:cNvSpPr/>
          <p:nvPr/>
        </p:nvSpPr>
        <p:spPr>
          <a:xfrm>
            <a:off x="7490691" y="1339273"/>
            <a:ext cx="3749964" cy="4524315"/>
          </a:xfrm>
          <a:prstGeom prst="rect">
            <a:avLst/>
          </a:prstGeom>
        </p:spPr>
        <p:txBody>
          <a:bodyPr wrap="square">
            <a:spAutoFit/>
          </a:bodyPr>
          <a:lstStyle/>
          <a:p>
            <a:r>
              <a:rPr lang="en-US" dirty="0" smtClean="0"/>
              <a:t>Patient    </a:t>
            </a:r>
            <a:r>
              <a:rPr lang="en-US" dirty="0" err="1" smtClean="0"/>
              <a:t>aggmoon</a:t>
            </a:r>
            <a:r>
              <a:rPr lang="en-US" dirty="0"/>
              <a:t>	</a:t>
            </a:r>
            <a:r>
              <a:rPr lang="en-US" dirty="0" err="1" smtClean="0"/>
              <a:t>aggother</a:t>
            </a:r>
            <a:r>
              <a:rPr lang="en-US" dirty="0" smtClean="0"/>
              <a:t> </a:t>
            </a:r>
            <a:r>
              <a:rPr lang="en-US" dirty="0"/>
              <a:t>	</a:t>
            </a:r>
            <a:r>
              <a:rPr lang="en-US" dirty="0" err="1"/>
              <a:t>aggdiff</a:t>
            </a:r>
            <a:endParaRPr lang="en-US" dirty="0"/>
          </a:p>
          <a:p>
            <a:r>
              <a:rPr lang="en-US" dirty="0"/>
              <a:t>1	3.33	0.27	3.06</a:t>
            </a:r>
          </a:p>
          <a:p>
            <a:r>
              <a:rPr lang="en-US" dirty="0"/>
              <a:t>2	3.67	0.59	3.08</a:t>
            </a:r>
          </a:p>
          <a:p>
            <a:r>
              <a:rPr lang="en-US" dirty="0"/>
              <a:t>3	2.67	0.32	2.35</a:t>
            </a:r>
          </a:p>
          <a:p>
            <a:r>
              <a:rPr lang="en-US" dirty="0"/>
              <a:t>4	3.33	0.19	3.14</a:t>
            </a:r>
          </a:p>
          <a:p>
            <a:r>
              <a:rPr lang="en-US" dirty="0"/>
              <a:t>5	3.33	1.26	2.07</a:t>
            </a:r>
          </a:p>
          <a:p>
            <a:r>
              <a:rPr lang="en-US" dirty="0"/>
              <a:t>6	3.67	0.11	3.56</a:t>
            </a:r>
          </a:p>
          <a:p>
            <a:r>
              <a:rPr lang="en-US" dirty="0"/>
              <a:t>7	4.67	0.30	4.37</a:t>
            </a:r>
          </a:p>
          <a:p>
            <a:r>
              <a:rPr lang="en-US" dirty="0"/>
              <a:t>8	2.67	0.40	2.27</a:t>
            </a:r>
          </a:p>
          <a:p>
            <a:r>
              <a:rPr lang="en-US" dirty="0"/>
              <a:t>9	6.00	1.59	4.41</a:t>
            </a:r>
          </a:p>
          <a:p>
            <a:r>
              <a:rPr lang="en-US" dirty="0"/>
              <a:t>10	4.33	0.60	3.73</a:t>
            </a:r>
          </a:p>
          <a:p>
            <a:r>
              <a:rPr lang="en-US" dirty="0"/>
              <a:t>11	3.33	0.65	2.68</a:t>
            </a:r>
          </a:p>
          <a:p>
            <a:r>
              <a:rPr lang="en-US" dirty="0"/>
              <a:t>12	0.67	0.69	-0.02</a:t>
            </a:r>
          </a:p>
          <a:p>
            <a:r>
              <a:rPr lang="en-US" dirty="0"/>
              <a:t>13	1.33	1.26	0.07</a:t>
            </a:r>
          </a:p>
          <a:p>
            <a:r>
              <a:rPr lang="en-US" dirty="0"/>
              <a:t>14	0.33	0.23	0.10</a:t>
            </a:r>
          </a:p>
          <a:p>
            <a:r>
              <a:rPr lang="en-US" dirty="0"/>
              <a:t>15	2.00	0.38	1.62</a:t>
            </a:r>
          </a:p>
        </p:txBody>
      </p:sp>
    </p:spTree>
    <p:extLst>
      <p:ext uri="{BB962C8B-B14F-4D97-AF65-F5344CB8AC3E}">
        <p14:creationId xmlns:p14="http://schemas.microsoft.com/office/powerpoint/2010/main" val="2390920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6366"/>
          </a:xfrm>
        </p:spPr>
        <p:txBody>
          <a:bodyPr/>
          <a:lstStyle/>
          <a:p>
            <a:r>
              <a:rPr lang="en-US" dirty="0" smtClean="0"/>
              <a:t>Example continued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54364" y="1191492"/>
                <a:ext cx="10515600" cy="4985471"/>
              </a:xfrm>
            </p:spPr>
            <p:txBody>
              <a:bodyPr/>
              <a:lstStyle/>
              <a:p>
                <a:pPr marL="0" indent="0">
                  <a:buNone/>
                </a:pPr>
                <a:r>
                  <a:rPr lang="en-US" dirty="0" smtClean="0"/>
                  <a:t>Ho: </a:t>
                </a:r>
                <a:r>
                  <a:rPr lang="el-GR" dirty="0" smtClean="0"/>
                  <a:t>μ</a:t>
                </a:r>
                <a:r>
                  <a:rPr lang="en-US" dirty="0" smtClean="0"/>
                  <a:t> = 0       Ha: </a:t>
                </a:r>
                <a:r>
                  <a:rPr lang="el-GR" dirty="0" smtClean="0"/>
                  <a:t>μ</a:t>
                </a:r>
                <a:r>
                  <a:rPr lang="en-US" dirty="0" smtClean="0"/>
                  <a:t> </a:t>
                </a:r>
                <a:r>
                  <a:rPr lang="el-GR" dirty="0" smtClean="0"/>
                  <a:t>≠</a:t>
                </a:r>
                <a:r>
                  <a:rPr lang="en-US" dirty="0" smtClean="0"/>
                  <a:t> 0  </a:t>
                </a:r>
              </a:p>
              <a:p>
                <a:pPr marL="0" indent="0">
                  <a:buNone/>
                </a:pPr>
                <a:endParaRPr lang="en-US" dirty="0"/>
              </a:p>
              <a:p>
                <a:pPr marL="0" indent="0">
                  <a:buNone/>
                </a:pPr>
                <a:r>
                  <a:rPr lang="en-US" dirty="0" smtClean="0"/>
                  <a:t>t =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𝑑</m:t>
                            </m:r>
                          </m:sub>
                        </m:sSub>
                        <m:r>
                          <a:rPr lang="en-US" b="0" i="1" smtClean="0">
                            <a:latin typeface="Cambria Math" panose="02040503050406030204" pitchFamily="18" charset="0"/>
                          </a:rPr>
                          <m:t>−0</m:t>
                        </m:r>
                      </m:num>
                      <m:den>
                        <m:r>
                          <a:rPr lang="en-US" b="0" i="1" smtClean="0">
                            <a:latin typeface="Cambria Math" panose="02040503050406030204" pitchFamily="18" charset="0"/>
                          </a:rPr>
                          <m:t>𝑠</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oMath>
                </a14:m>
                <a:r>
                  <a:rPr lang="en-US" dirty="0" smtClean="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2.433−0</m:t>
                        </m:r>
                      </m:num>
                      <m:den>
                        <m:r>
                          <a:rPr lang="en-US" b="0" i="1" smtClean="0">
                            <a:latin typeface="Cambria Math" panose="02040503050406030204" pitchFamily="18" charset="0"/>
                          </a:rPr>
                          <m:t>1.46/</m:t>
                        </m:r>
                        <m:rad>
                          <m:radPr>
                            <m:degHide m:val="on"/>
                            <m:ctrlPr>
                              <a:rPr lang="en-US" i="1">
                                <a:latin typeface="Cambria Math" panose="02040503050406030204" pitchFamily="18" charset="0"/>
                              </a:rPr>
                            </m:ctrlPr>
                          </m:radPr>
                          <m:deg/>
                          <m:e>
                            <m:r>
                              <a:rPr lang="en-US" b="0" i="1" smtClean="0">
                                <a:latin typeface="Cambria Math" panose="02040503050406030204" pitchFamily="18" charset="0"/>
                              </a:rPr>
                              <m:t>15</m:t>
                            </m:r>
                          </m:e>
                        </m:rad>
                      </m:den>
                    </m:f>
                  </m:oMath>
                </a14:m>
                <a:r>
                  <a:rPr lang="en-US" dirty="0" smtClean="0"/>
                  <a:t> = 6.45</a:t>
                </a:r>
              </a:p>
              <a:p>
                <a:pPr marL="0" indent="0">
                  <a:buNone/>
                </a:pPr>
                <a:endParaRPr lang="en-US" dirty="0"/>
              </a:p>
              <a:p>
                <a:pPr marL="0" indent="0">
                  <a:buNone/>
                </a:pPr>
                <a:r>
                  <a:rPr lang="en-US" dirty="0" smtClean="0"/>
                  <a:t>P-value= P(</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14</m:t>
                        </m:r>
                      </m:sub>
                    </m:sSub>
                  </m:oMath>
                </a14:m>
                <a:r>
                  <a:rPr lang="en-US" dirty="0" smtClean="0"/>
                  <a:t> ≥ 6.45) ≈0.000015</a:t>
                </a:r>
              </a:p>
              <a:p>
                <a:pPr marL="0" indent="0">
                  <a:buNone/>
                </a:pPr>
                <a:r>
                  <a:rPr lang="en-US" dirty="0" smtClean="0"/>
                  <a:t>P-value &lt; a (0.05), reject Ho.</a:t>
                </a:r>
              </a:p>
              <a:p>
                <a:pPr marL="0" indent="0">
                  <a:buNone/>
                </a:pPr>
                <a:endParaRPr lang="en-US" dirty="0" smtClean="0"/>
              </a:p>
              <a:p>
                <a:pPr marL="0" indent="0">
                  <a:buNone/>
                </a:pPr>
                <a:r>
                  <a:rPr lang="en-US" dirty="0" smtClean="0"/>
                  <a:t>The data provide evidence that there is a significant difference of the behaviors on moon days and other days.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54364" y="1191492"/>
                <a:ext cx="10515600" cy="4985471"/>
              </a:xfrm>
              <a:blipFill>
                <a:blip r:embed="rId2"/>
                <a:stretch>
                  <a:fillRect l="-1159" t="-1956"/>
                </a:stretch>
              </a:blipFill>
            </p:spPr>
            <p:txBody>
              <a:bodyPr/>
              <a:lstStyle/>
              <a:p>
                <a:r>
                  <a:rPr lang="en-US">
                    <a:noFill/>
                  </a:rPr>
                  <a:t> </a:t>
                </a:r>
              </a:p>
            </p:txBody>
          </p:sp>
        </mc:Fallback>
      </mc:AlternateContent>
    </p:spTree>
    <p:extLst>
      <p:ext uri="{BB962C8B-B14F-4D97-AF65-F5344CB8AC3E}">
        <p14:creationId xmlns:p14="http://schemas.microsoft.com/office/powerpoint/2010/main" val="2321688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fld id="{36B5F7C4-90B3-4CA4-ABF9-399F7523C44F}" type="slidenum">
              <a:rPr lang="en-US" sz="1200">
                <a:solidFill>
                  <a:schemeClr val="accent1"/>
                </a:solidFill>
              </a:rPr>
              <a:pPr>
                <a:lnSpc>
                  <a:spcPct val="80000"/>
                </a:lnSpc>
              </a:pPr>
              <a:t>4</a:t>
            </a:fld>
            <a:endParaRPr lang="en-US" sz="1200">
              <a:solidFill>
                <a:schemeClr val="accent1"/>
              </a:solidFill>
            </a:endParaRPr>
          </a:p>
        </p:txBody>
      </p:sp>
      <p:sp>
        <p:nvSpPr>
          <p:cNvPr id="2" name="Title 1"/>
          <p:cNvSpPr>
            <a:spLocks noGrp="1"/>
          </p:cNvSpPr>
          <p:nvPr>
            <p:ph type="title"/>
          </p:nvPr>
        </p:nvSpPr>
        <p:spPr>
          <a:xfrm>
            <a:off x="2058988" y="360363"/>
            <a:ext cx="6508750" cy="571500"/>
          </a:xfrm>
        </p:spPr>
        <p:txBody>
          <a:bodyPr>
            <a:normAutofit fontScale="90000"/>
          </a:bodyPr>
          <a:lstStyle/>
          <a:p>
            <a:r>
              <a:rPr lang="en-US" dirty="0"/>
              <a:t>The </a:t>
            </a:r>
            <a:r>
              <a:rPr lang="en-US" i="1" dirty="0"/>
              <a:t>t</a:t>
            </a:r>
            <a:r>
              <a:rPr lang="en-US" dirty="0"/>
              <a:t> </a:t>
            </a:r>
            <a:r>
              <a:rPr lang="en-US" dirty="0" smtClean="0"/>
              <a:t>Distributions</a:t>
            </a:r>
            <a:endParaRPr lang="en-US" dirty="0"/>
          </a:p>
        </p:txBody>
      </p:sp>
      <p:sp>
        <p:nvSpPr>
          <p:cNvPr id="29698" name="Vertical Text Placeholder 2"/>
          <p:cNvSpPr txBox="1">
            <a:spLocks/>
          </p:cNvSpPr>
          <p:nvPr/>
        </p:nvSpPr>
        <p:spPr bwMode="auto">
          <a:xfrm>
            <a:off x="2009775" y="1127126"/>
            <a:ext cx="8331200"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ts val="700"/>
              </a:spcBef>
              <a:buClr>
                <a:schemeClr val="accent2"/>
              </a:buClr>
              <a:buSzPct val="60000"/>
            </a:pPr>
            <a:r>
              <a:rPr lang="en-US" sz="2000" dirty="0">
                <a:solidFill>
                  <a:srgbClr val="000000"/>
                </a:solidFill>
              </a:rPr>
              <a:t>When we standardize based on the sample standard deviation </a:t>
            </a:r>
            <a:r>
              <a:rPr lang="en-US" sz="2000" i="1" dirty="0" err="1">
                <a:solidFill>
                  <a:srgbClr val="000000"/>
                </a:solidFill>
              </a:rPr>
              <a:t>s</a:t>
            </a:r>
            <a:r>
              <a:rPr lang="en-US" sz="2000" i="1" baseline="-25000" dirty="0" err="1">
                <a:solidFill>
                  <a:srgbClr val="000000"/>
                </a:solidFill>
              </a:rPr>
              <a:t>x</a:t>
            </a:r>
            <a:r>
              <a:rPr lang="en-US" sz="2000" dirty="0">
                <a:solidFill>
                  <a:srgbClr val="000000"/>
                </a:solidFill>
              </a:rPr>
              <a:t>, our statistic has a new distribution called a </a:t>
            </a:r>
            <a:r>
              <a:rPr lang="en-US" sz="2000" b="1" i="1" dirty="0">
                <a:solidFill>
                  <a:srgbClr val="800000"/>
                </a:solidFill>
              </a:rPr>
              <a:t>t</a:t>
            </a:r>
            <a:r>
              <a:rPr lang="en-US" sz="2000" b="1" dirty="0">
                <a:solidFill>
                  <a:srgbClr val="800000"/>
                </a:solidFill>
              </a:rPr>
              <a:t> distribution</a:t>
            </a:r>
            <a:r>
              <a:rPr lang="en-US" sz="2000" dirty="0">
                <a:solidFill>
                  <a:srgbClr val="000000"/>
                </a:solidFill>
              </a:rPr>
              <a:t>.</a:t>
            </a:r>
            <a:r>
              <a:rPr lang="en-US" sz="2000" b="1" dirty="0">
                <a:solidFill>
                  <a:srgbClr val="000000"/>
                </a:solidFill>
              </a:rPr>
              <a:t>  </a:t>
            </a:r>
          </a:p>
          <a:p>
            <a:pPr>
              <a:spcBef>
                <a:spcPts val="700"/>
              </a:spcBef>
              <a:buClr>
                <a:schemeClr val="accent2"/>
              </a:buClr>
              <a:buSzPct val="60000"/>
            </a:pPr>
            <a:r>
              <a:rPr lang="en-US" sz="2000" dirty="0">
                <a:solidFill>
                  <a:srgbClr val="000000"/>
                </a:solidFill>
              </a:rPr>
              <a:t>The </a:t>
            </a:r>
            <a:r>
              <a:rPr lang="en-US" sz="2000" i="1" dirty="0">
                <a:solidFill>
                  <a:srgbClr val="000000"/>
                </a:solidFill>
              </a:rPr>
              <a:t>t </a:t>
            </a:r>
            <a:r>
              <a:rPr lang="en-US" sz="2000" dirty="0">
                <a:solidFill>
                  <a:srgbClr val="000000"/>
                </a:solidFill>
              </a:rPr>
              <a:t>distribution has a shape similar to that of the standard Normal curve in that </a:t>
            </a:r>
            <a:r>
              <a:rPr lang="en-US" sz="2000" i="1" dirty="0">
                <a:solidFill>
                  <a:srgbClr val="000000"/>
                </a:solidFill>
              </a:rPr>
              <a:t>it is symmetric with a single peak at 0.</a:t>
            </a:r>
          </a:p>
          <a:p>
            <a:pPr>
              <a:spcBef>
                <a:spcPts val="700"/>
              </a:spcBef>
              <a:buClr>
                <a:schemeClr val="accent2"/>
              </a:buClr>
              <a:buSzPct val="60000"/>
            </a:pPr>
            <a:r>
              <a:rPr lang="en-US" sz="2000" dirty="0">
                <a:solidFill>
                  <a:srgbClr val="000000"/>
                </a:solidFill>
              </a:rPr>
              <a:t>However, it differs from the Normal curve in that it has </a:t>
            </a:r>
            <a:r>
              <a:rPr lang="en-US" sz="2000" i="1" dirty="0">
                <a:solidFill>
                  <a:srgbClr val="000000"/>
                </a:solidFill>
              </a:rPr>
              <a:t>more area in the tails</a:t>
            </a:r>
            <a:r>
              <a:rPr lang="en-US" sz="2000" dirty="0">
                <a:solidFill>
                  <a:srgbClr val="000000"/>
                </a:solidFill>
              </a:rPr>
              <a:t>.</a:t>
            </a:r>
          </a:p>
        </p:txBody>
      </p:sp>
      <p:pic>
        <p:nvPicPr>
          <p:cNvPr id="8" name="Picture 7" descr="The image shows a graph of 't' distribution and 'z' distribution. It mentions an equation 't' is equal to 'x bar' minus mew whole divide by 's subscript x' by 'square root of n,' and the graph corresponding to this equation is bell curve with more area in its tails. The t distribution has a shape similar to that of the standard normal curve as it is symmetric with a single peak at 0. &#10;The other graph is obtained from z distribution given by an equation: 'x bar' minus mew whole divide by 'sigma' upon 'square root of n,' which is a bell curve with less or no area in its tail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914" y="3111501"/>
            <a:ext cx="4173537"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2" descr="The image shows the statement &quot;Like any standardized statistic, 't' tells us how far 'x bar' is from its mean mew in the standard deviation units.&quot;"/>
          <p:cNvGraphicFramePr>
            <a:graphicFrameLocks noChangeAspect="1"/>
          </p:cNvGraphicFramePr>
          <p:nvPr>
            <p:extLst/>
          </p:nvPr>
        </p:nvGraphicFramePr>
        <p:xfrm>
          <a:off x="2058989" y="5341938"/>
          <a:ext cx="7743825" cy="539750"/>
        </p:xfrm>
        <a:graphic>
          <a:graphicData uri="http://schemas.openxmlformats.org/presentationml/2006/ole">
            <mc:AlternateContent xmlns:mc="http://schemas.openxmlformats.org/markup-compatibility/2006">
              <mc:Choice xmlns:v="urn:schemas-microsoft-com:vml" Requires="v">
                <p:oleObj spid="_x0000_s2078" name="Equation" r:id="rId4" imgW="4737100" imgH="330200" progId="Equation.3">
                  <p:embed/>
                </p:oleObj>
              </mc:Choice>
              <mc:Fallback>
                <p:oleObj name="Equation" r:id="rId4" imgW="4737100" imgH="330200" progId="Equation.3">
                  <p:embed/>
                  <p:pic>
                    <p:nvPicPr>
                      <p:cNvPr id="9" name="Object 2" descr="The image shows the statement &quot;Like any standardized statistic, 't' tells us how far 'x bar' is from its mean mew in the standard deviation unit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989" y="5341938"/>
                        <a:ext cx="774382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 name="TextBox 6"/>
          <p:cNvSpPr txBox="1">
            <a:spLocks noChangeArrowheads="1"/>
          </p:cNvSpPr>
          <p:nvPr/>
        </p:nvSpPr>
        <p:spPr bwMode="auto">
          <a:xfrm>
            <a:off x="1990725" y="5967414"/>
            <a:ext cx="8350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000"/>
              <a:t>However, there is a different </a:t>
            </a:r>
            <a:r>
              <a:rPr lang="en-US" sz="2000" i="1"/>
              <a:t>t</a:t>
            </a:r>
            <a:r>
              <a:rPr lang="en-US" sz="2000"/>
              <a:t> distribution for each sample size, specified by its </a:t>
            </a:r>
            <a:r>
              <a:rPr lang="en-US" sz="2000" b="1">
                <a:solidFill>
                  <a:srgbClr val="800000"/>
                </a:solidFill>
              </a:rPr>
              <a:t>degrees of freedom (</a:t>
            </a:r>
            <a:r>
              <a:rPr lang="en-US" sz="2000" b="1" i="1">
                <a:solidFill>
                  <a:srgbClr val="800000"/>
                </a:solidFill>
              </a:rPr>
              <a:t>df</a:t>
            </a:r>
            <a:r>
              <a:rPr lang="en-US" sz="2000" b="1">
                <a:solidFill>
                  <a:srgbClr val="800000"/>
                </a:solidFill>
              </a:rPr>
              <a:t>)</a:t>
            </a:r>
            <a:r>
              <a:rPr lang="en-US" sz="2000">
                <a:solidFill>
                  <a:srgbClr val="000000"/>
                </a:solidFill>
              </a:rPr>
              <a:t>.</a:t>
            </a:r>
            <a:endParaRPr lang="en-US" sz="2000" b="1">
              <a:solidFill>
                <a:srgbClr val="800000"/>
              </a:solidFill>
            </a:endParaRPr>
          </a:p>
        </p:txBody>
      </p:sp>
    </p:spTree>
    <p:extLst>
      <p:ext uri="{BB962C8B-B14F-4D97-AF65-F5344CB8AC3E}">
        <p14:creationId xmlns:p14="http://schemas.microsoft.com/office/powerpoint/2010/main" val="8115415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0257"/>
          </a:xfrm>
        </p:spPr>
        <p:txBody>
          <a:bodyPr/>
          <a:lstStyle/>
          <a:p>
            <a:r>
              <a:rPr lang="en-US" dirty="0" smtClean="0"/>
              <a:t>Excel result</a:t>
            </a:r>
            <a:endParaRPr lang="en-US" dirty="0"/>
          </a:p>
        </p:txBody>
      </p:sp>
      <p:sp>
        <p:nvSpPr>
          <p:cNvPr id="3" name="Content Placeholder 2"/>
          <p:cNvSpPr>
            <a:spLocks noGrp="1"/>
          </p:cNvSpPr>
          <p:nvPr>
            <p:ph idx="1"/>
          </p:nvPr>
        </p:nvSpPr>
        <p:spPr>
          <a:xfrm>
            <a:off x="838200" y="1265382"/>
            <a:ext cx="10515600" cy="4911581"/>
          </a:xfrm>
        </p:spPr>
        <p:txBody>
          <a:bodyPr/>
          <a:lstStyle/>
          <a:p>
            <a:pPr marL="0" indent="0">
              <a:buNone/>
            </a:pPr>
            <a:r>
              <a:rPr lang="en-US" dirty="0" smtClean="0"/>
              <a:t>Data</a:t>
            </a:r>
            <a:r>
              <a:rPr lang="en-US" dirty="0" smtClean="0">
                <a:sym typeface="Wingdings" panose="05000000000000000000" pitchFamily="2" charset="2"/>
              </a:rPr>
              <a:t> data analysis                           </a:t>
            </a:r>
          </a:p>
          <a:p>
            <a:pPr marL="0" indent="0">
              <a:buNone/>
            </a:pPr>
            <a:r>
              <a:rPr lang="en-US" dirty="0" smtClean="0">
                <a:sym typeface="Wingdings" panose="05000000000000000000" pitchFamily="2" charset="2"/>
              </a:rPr>
              <a:t>t-test: paired two sample </a:t>
            </a:r>
          </a:p>
          <a:p>
            <a:pPr marL="0" indent="0">
              <a:buNone/>
            </a:pPr>
            <a:r>
              <a:rPr lang="en-US" dirty="0" smtClean="0">
                <a:sym typeface="Wingdings" panose="05000000000000000000" pitchFamily="2" charset="2"/>
              </a:rPr>
              <a:t>for means</a:t>
            </a:r>
          </a:p>
          <a:p>
            <a:pPr marL="0" indent="0">
              <a:buNone/>
            </a:pPr>
            <a:r>
              <a:rPr lang="en-US" dirty="0" smtClean="0">
                <a:sym typeface="Wingdings" panose="05000000000000000000" pitchFamily="2" charset="2"/>
              </a:rPr>
              <a:t>fill in the two variable ranges</a:t>
            </a:r>
          </a:p>
          <a:p>
            <a:pPr marL="0" indent="0">
              <a:buNone/>
            </a:pPr>
            <a:r>
              <a:rPr lang="en-US" dirty="0" smtClean="0">
                <a:sym typeface="Wingdings" panose="05000000000000000000" pitchFamily="2" charset="2"/>
              </a:rPr>
              <a:t>and output range</a:t>
            </a:r>
            <a:endParaRPr lang="en-US" dirty="0"/>
          </a:p>
        </p:txBody>
      </p:sp>
      <p:pic>
        <p:nvPicPr>
          <p:cNvPr id="4" name="Picture 3"/>
          <p:cNvPicPr>
            <a:picLocks noChangeAspect="1"/>
          </p:cNvPicPr>
          <p:nvPr/>
        </p:nvPicPr>
        <p:blipFill>
          <a:blip r:embed="rId2"/>
          <a:stretch>
            <a:fillRect/>
          </a:stretch>
        </p:blipFill>
        <p:spPr>
          <a:xfrm>
            <a:off x="5629275" y="365125"/>
            <a:ext cx="5724525" cy="2553566"/>
          </a:xfrm>
          <a:prstGeom prst="rect">
            <a:avLst/>
          </a:prstGeom>
        </p:spPr>
      </p:pic>
      <p:pic>
        <p:nvPicPr>
          <p:cNvPr id="5" name="Picture 4"/>
          <p:cNvPicPr>
            <a:picLocks noChangeAspect="1"/>
          </p:cNvPicPr>
          <p:nvPr/>
        </p:nvPicPr>
        <p:blipFill>
          <a:blip r:embed="rId3"/>
          <a:stretch>
            <a:fillRect/>
          </a:stretch>
        </p:blipFill>
        <p:spPr>
          <a:xfrm>
            <a:off x="5629275" y="3013509"/>
            <a:ext cx="6057900" cy="3505200"/>
          </a:xfrm>
          <a:prstGeom prst="rect">
            <a:avLst/>
          </a:prstGeom>
        </p:spPr>
      </p:pic>
    </p:spTree>
    <p:extLst>
      <p:ext uri="{BB962C8B-B14F-4D97-AF65-F5344CB8AC3E}">
        <p14:creationId xmlns:p14="http://schemas.microsoft.com/office/powerpoint/2010/main" val="202819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90255" y="822036"/>
            <a:ext cx="7860145" cy="5634182"/>
          </a:xfrm>
          <a:prstGeom prst="rect">
            <a:avLst/>
          </a:prstGeom>
        </p:spPr>
      </p:pic>
    </p:spTree>
    <p:extLst>
      <p:ext uri="{BB962C8B-B14F-4D97-AF65-F5344CB8AC3E}">
        <p14:creationId xmlns:p14="http://schemas.microsoft.com/office/powerpoint/2010/main" val="2147209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7"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fld id="{2EE76BF4-9B22-42C9-B75D-8F5F16A7AC68}" type="slidenum">
              <a:rPr lang="en-US" sz="1200">
                <a:solidFill>
                  <a:schemeClr val="accent1"/>
                </a:solidFill>
              </a:rPr>
              <a:pPr>
                <a:lnSpc>
                  <a:spcPct val="80000"/>
                </a:lnSpc>
              </a:pPr>
              <a:t>42</a:t>
            </a:fld>
            <a:endParaRPr lang="en-US" sz="1200">
              <a:solidFill>
                <a:schemeClr val="accent1"/>
              </a:solidFill>
            </a:endParaRPr>
          </a:p>
        </p:txBody>
      </p:sp>
      <p:sp>
        <p:nvSpPr>
          <p:cNvPr id="34818" name="Rectangle 2"/>
          <p:cNvSpPr>
            <a:spLocks noGrp="1" noChangeArrowheads="1"/>
          </p:cNvSpPr>
          <p:nvPr>
            <p:ph type="title" idx="4294967295"/>
          </p:nvPr>
        </p:nvSpPr>
        <p:spPr>
          <a:xfrm>
            <a:off x="2060576" y="152401"/>
            <a:ext cx="7235825" cy="701675"/>
          </a:xfrm>
        </p:spPr>
        <p:txBody>
          <a:bodyPr>
            <a:normAutofit fontScale="90000"/>
          </a:bodyPr>
          <a:lstStyle/>
          <a:p>
            <a:pPr eaLnBrk="1" hangingPunct="1"/>
            <a:r>
              <a:rPr lang="en-US" smtClean="0">
                <a:ea typeface="ＭＳ Ｐゴシック" pitchFamily="34" charset="-128"/>
              </a:rPr>
              <a:t>One-Sample </a:t>
            </a:r>
            <a:r>
              <a:rPr lang="en-US" i="1" smtClean="0">
                <a:ea typeface="ＭＳ Ｐゴシック" pitchFamily="34" charset="-128"/>
              </a:rPr>
              <a:t>t</a:t>
            </a:r>
            <a:r>
              <a:rPr lang="en-US" smtClean="0">
                <a:ea typeface="ＭＳ Ｐゴシック" pitchFamily="34" charset="-128"/>
              </a:rPr>
              <a:t> Confidence Interval</a:t>
            </a:r>
          </a:p>
        </p:txBody>
      </p:sp>
      <p:sp>
        <p:nvSpPr>
          <p:cNvPr id="34819" name="Vertical Text Placeholder 2"/>
          <p:cNvSpPr txBox="1">
            <a:spLocks/>
          </p:cNvSpPr>
          <p:nvPr/>
        </p:nvSpPr>
        <p:spPr bwMode="auto">
          <a:xfrm>
            <a:off x="1960564" y="1295401"/>
            <a:ext cx="8455025"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Font typeface="Wingdings" pitchFamily="2" charset="2"/>
              <a:buNone/>
            </a:pPr>
            <a:r>
              <a:rPr lang="en-US" sz="2000">
                <a:solidFill>
                  <a:srgbClr val="000000"/>
                </a:solidFill>
              </a:rPr>
              <a:t>The </a:t>
            </a:r>
            <a:r>
              <a:rPr lang="en-US" sz="2000" b="1">
                <a:solidFill>
                  <a:srgbClr val="800000"/>
                </a:solidFill>
              </a:rPr>
              <a:t>one-sample </a:t>
            </a:r>
            <a:r>
              <a:rPr lang="en-US" sz="2000" b="1" i="1">
                <a:solidFill>
                  <a:srgbClr val="800000"/>
                </a:solidFill>
              </a:rPr>
              <a:t>t </a:t>
            </a:r>
            <a:r>
              <a:rPr lang="en-US" sz="2000" b="1">
                <a:solidFill>
                  <a:srgbClr val="800000"/>
                </a:solidFill>
              </a:rPr>
              <a:t>interval for a population mean</a:t>
            </a:r>
            <a:r>
              <a:rPr lang="en-US" sz="2000">
                <a:solidFill>
                  <a:srgbClr val="800000"/>
                </a:solidFill>
              </a:rPr>
              <a:t> </a:t>
            </a:r>
            <a:r>
              <a:rPr lang="en-US" sz="2000">
                <a:solidFill>
                  <a:srgbClr val="000000"/>
                </a:solidFill>
              </a:rPr>
              <a:t>is similar in both reasoning and computational detail to the one-sample </a:t>
            </a:r>
            <a:r>
              <a:rPr lang="en-US" sz="2000" i="1">
                <a:solidFill>
                  <a:srgbClr val="000000"/>
                </a:solidFill>
              </a:rPr>
              <a:t>z</a:t>
            </a:r>
            <a:r>
              <a:rPr lang="en-US" sz="2000">
                <a:solidFill>
                  <a:srgbClr val="000000"/>
                </a:solidFill>
              </a:rPr>
              <a:t> interval for a population mean. </a:t>
            </a:r>
          </a:p>
        </p:txBody>
      </p:sp>
      <p:grpSp>
        <p:nvGrpSpPr>
          <p:cNvPr id="2" name="Group 14"/>
          <p:cNvGrpSpPr>
            <a:grpSpLocks/>
          </p:cNvGrpSpPr>
          <p:nvPr/>
        </p:nvGrpSpPr>
        <p:grpSpPr bwMode="auto">
          <a:xfrm>
            <a:off x="2060575" y="2719388"/>
            <a:ext cx="8128000" cy="3522662"/>
            <a:chOff x="213999" y="3116240"/>
            <a:chExt cx="8127363" cy="3522773"/>
          </a:xfrm>
        </p:grpSpPr>
        <p:sp>
          <p:nvSpPr>
            <p:cNvPr id="6" name="TextBox 5"/>
            <p:cNvSpPr txBox="1">
              <a:spLocks noChangeArrowheads="1"/>
            </p:cNvSpPr>
            <p:nvPr/>
          </p:nvSpPr>
          <p:spPr bwMode="auto">
            <a:xfrm>
              <a:off x="213999" y="3284520"/>
              <a:ext cx="8127363" cy="3354493"/>
            </a:xfrm>
            <a:prstGeom prst="rect">
              <a:avLst/>
            </a:prstGeom>
            <a:solidFill>
              <a:srgbClr val="EAEDCB"/>
            </a:solidFill>
            <a:ln w="10000">
              <a:solidFill>
                <a:srgbClr val="D2DA7A"/>
              </a:solidFill>
              <a:miter lim="800000"/>
              <a:headEnd/>
              <a:tailEnd/>
            </a:ln>
            <a:effectLst>
              <a:outerShdw blurRad="38100" dist="30000" dir="5400000" rotWithShape="0">
                <a:srgbClr val="808080">
                  <a:alpha val="45000"/>
                </a:srgbClr>
              </a:outerShdw>
            </a:effec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Aft>
                  <a:spcPts val="1200"/>
                </a:spcAft>
              </a:pPr>
              <a:endParaRPr lang="en-US" sz="800">
                <a:solidFill>
                  <a:srgbClr val="000000"/>
                </a:solidFill>
              </a:endParaRPr>
            </a:p>
            <a:p>
              <a:pPr>
                <a:spcAft>
                  <a:spcPts val="1200"/>
                </a:spcAft>
              </a:pPr>
              <a:r>
                <a:rPr lang="en-US" sz="1800">
                  <a:solidFill>
                    <a:srgbClr val="000000"/>
                  </a:solidFill>
                </a:rPr>
                <a:t>Choose an SRS of size </a:t>
              </a:r>
              <a:r>
                <a:rPr lang="en-US" sz="1800" i="1">
                  <a:solidFill>
                    <a:srgbClr val="000000"/>
                  </a:solidFill>
                </a:rPr>
                <a:t>n</a:t>
              </a:r>
              <a:r>
                <a:rPr lang="en-US" sz="1800">
                  <a:solidFill>
                    <a:srgbClr val="000000"/>
                  </a:solidFill>
                </a:rPr>
                <a:t> from a population having unknown mean </a:t>
              </a:r>
              <a:r>
                <a:rPr lang="en-US" sz="1800" i="1">
                  <a:solidFill>
                    <a:srgbClr val="000000"/>
                  </a:solidFill>
                </a:rPr>
                <a:t>µ</a:t>
              </a:r>
              <a:r>
                <a:rPr lang="en-US" sz="1800">
                  <a:solidFill>
                    <a:srgbClr val="000000"/>
                  </a:solidFill>
                </a:rPr>
                <a:t>. A level </a:t>
              </a:r>
              <a:r>
                <a:rPr lang="en-US" sz="1800" i="1">
                  <a:solidFill>
                    <a:srgbClr val="000000"/>
                  </a:solidFill>
                </a:rPr>
                <a:t>C</a:t>
              </a:r>
              <a:r>
                <a:rPr lang="en-US" sz="1800">
                  <a:solidFill>
                    <a:srgbClr val="000000"/>
                  </a:solidFill>
                </a:rPr>
                <a:t> </a:t>
              </a:r>
              <a:r>
                <a:rPr lang="en-US" sz="1800" b="1">
                  <a:solidFill>
                    <a:srgbClr val="800000"/>
                  </a:solidFill>
                </a:rPr>
                <a:t>confidence interval </a:t>
              </a:r>
              <a:r>
                <a:rPr lang="en-US" sz="1800">
                  <a:solidFill>
                    <a:srgbClr val="000000"/>
                  </a:solidFill>
                </a:rPr>
                <a:t>for </a:t>
              </a:r>
              <a:r>
                <a:rPr lang="en-US" sz="1800" i="1">
                  <a:solidFill>
                    <a:srgbClr val="000000"/>
                  </a:solidFill>
                </a:rPr>
                <a:t>µ</a:t>
              </a:r>
              <a:r>
                <a:rPr lang="en-US" sz="1800">
                  <a:solidFill>
                    <a:srgbClr val="000000"/>
                  </a:solidFill>
                </a:rPr>
                <a:t> is</a:t>
              </a:r>
            </a:p>
            <a:p>
              <a:pPr>
                <a:spcAft>
                  <a:spcPts val="1200"/>
                </a:spcAft>
              </a:pPr>
              <a:endParaRPr lang="en-US" sz="1800">
                <a:solidFill>
                  <a:srgbClr val="000000"/>
                </a:solidFill>
              </a:endParaRPr>
            </a:p>
            <a:p>
              <a:pPr>
                <a:spcAft>
                  <a:spcPts val="1200"/>
                </a:spcAft>
              </a:pPr>
              <a:r>
                <a:rPr lang="en-US" sz="1800">
                  <a:solidFill>
                    <a:srgbClr val="000000"/>
                  </a:solidFill>
                </a:rPr>
                <a:t>where </a:t>
              </a:r>
              <a:r>
                <a:rPr lang="en-US" sz="1800" i="1">
                  <a:solidFill>
                    <a:srgbClr val="000000"/>
                  </a:solidFill>
                </a:rPr>
                <a:t>t*</a:t>
              </a:r>
              <a:r>
                <a:rPr lang="en-US" sz="1800">
                  <a:solidFill>
                    <a:srgbClr val="000000"/>
                  </a:solidFill>
                </a:rPr>
                <a:t> is the critical value for the </a:t>
              </a:r>
              <a:r>
                <a:rPr lang="en-US" sz="1800" i="1">
                  <a:solidFill>
                    <a:srgbClr val="000000"/>
                  </a:solidFill>
                </a:rPr>
                <a:t>t</a:t>
              </a:r>
              <a:r>
                <a:rPr lang="en-US" sz="1800">
                  <a:solidFill>
                    <a:srgbClr val="000000"/>
                  </a:solidFill>
                </a:rPr>
                <a:t>(</a:t>
              </a:r>
              <a:r>
                <a:rPr lang="en-US" sz="1800" i="1">
                  <a:solidFill>
                    <a:srgbClr val="000000"/>
                  </a:solidFill>
                </a:rPr>
                <a:t>n</a:t>
              </a:r>
              <a:r>
                <a:rPr lang="en-US" sz="1800">
                  <a:solidFill>
                    <a:srgbClr val="000000"/>
                  </a:solidFill>
                </a:rPr>
                <a:t> – 1) distribution.</a:t>
              </a:r>
            </a:p>
            <a:p>
              <a:pPr>
                <a:spcAft>
                  <a:spcPts val="1200"/>
                </a:spcAft>
              </a:pPr>
              <a:r>
                <a:rPr lang="en-US" sz="1800">
                  <a:solidFill>
                    <a:srgbClr val="000000"/>
                  </a:solidFill>
                </a:rPr>
                <a:t>The </a:t>
              </a:r>
              <a:r>
                <a:rPr lang="en-US" sz="1800" b="1">
                  <a:solidFill>
                    <a:srgbClr val="800000"/>
                  </a:solidFill>
                </a:rPr>
                <a:t>margin of error</a:t>
              </a:r>
              <a:r>
                <a:rPr lang="en-US" sz="1800">
                  <a:solidFill>
                    <a:srgbClr val="800000"/>
                  </a:solidFill>
                </a:rPr>
                <a:t> </a:t>
              </a:r>
              <a:r>
                <a:rPr lang="en-US" sz="1800">
                  <a:solidFill>
                    <a:srgbClr val="000000"/>
                  </a:solidFill>
                </a:rPr>
                <a:t>is </a:t>
              </a:r>
            </a:p>
            <a:p>
              <a:pPr>
                <a:spcAft>
                  <a:spcPts val="1200"/>
                </a:spcAft>
              </a:pPr>
              <a:endParaRPr lang="en-US" sz="1800">
                <a:solidFill>
                  <a:srgbClr val="000000"/>
                </a:solidFill>
              </a:endParaRPr>
            </a:p>
            <a:p>
              <a:pPr>
                <a:spcAft>
                  <a:spcPts val="1200"/>
                </a:spcAft>
              </a:pPr>
              <a:r>
                <a:rPr lang="en-US" sz="1800">
                  <a:solidFill>
                    <a:srgbClr val="000000"/>
                  </a:solidFill>
                </a:rPr>
                <a:t>This interval is exact when the population distribution is Normal and approximately correct for large </a:t>
              </a:r>
              <a:r>
                <a:rPr lang="en-US" sz="1800" i="1">
                  <a:solidFill>
                    <a:srgbClr val="000000"/>
                  </a:solidFill>
                </a:rPr>
                <a:t>n </a:t>
              </a:r>
              <a:r>
                <a:rPr lang="en-US" sz="1800">
                  <a:solidFill>
                    <a:srgbClr val="000000"/>
                  </a:solidFill>
                </a:rPr>
                <a:t>in other cases.</a:t>
              </a:r>
            </a:p>
          </p:txBody>
        </p:sp>
        <p:sp>
          <p:nvSpPr>
            <p:cNvPr id="7" name="TextBox 6"/>
            <p:cNvSpPr txBox="1">
              <a:spLocks noChangeArrowheads="1"/>
            </p:cNvSpPr>
            <p:nvPr/>
          </p:nvSpPr>
          <p:spPr bwMode="auto">
            <a:xfrm>
              <a:off x="1596604" y="3116240"/>
              <a:ext cx="5422475" cy="338148"/>
            </a:xfrm>
            <a:prstGeom prst="rect">
              <a:avLst/>
            </a:prstGeom>
            <a:solidFill>
              <a:srgbClr val="D6DFE8"/>
            </a:solidFill>
            <a:ln w="10000">
              <a:solidFill>
                <a:schemeClr val="accent2"/>
              </a:solidFill>
              <a:miter lim="800000"/>
              <a:headEnd/>
              <a:tailEnd/>
            </a:ln>
            <a:effectLst>
              <a:outerShdw blurRad="38100" dist="30000" dir="5400000" rotWithShape="0">
                <a:srgbClr val="808080">
                  <a:alpha val="45000"/>
                </a:srgbClr>
              </a:outerShdw>
            </a:effectLst>
          </p:spPr>
          <p:txBody>
            <a:bodyPr>
              <a:spAutoFit/>
            </a:bodyPr>
            <a:lstStyle/>
            <a:p>
              <a:pPr algn="ctr">
                <a:defRPr/>
              </a:pPr>
              <a:r>
                <a:rPr lang="en-US" sz="1600" b="1" dirty="0">
                  <a:solidFill>
                    <a:schemeClr val="dk1"/>
                  </a:solidFill>
                </a:rPr>
                <a:t>The One-Sample </a:t>
              </a:r>
              <a:r>
                <a:rPr lang="en-US" sz="1600" b="1" i="1" dirty="0">
                  <a:solidFill>
                    <a:schemeClr val="dk1"/>
                  </a:solidFill>
                </a:rPr>
                <a:t>t</a:t>
              </a:r>
              <a:r>
                <a:rPr lang="en-US" sz="1600" b="1" dirty="0">
                  <a:solidFill>
                    <a:schemeClr val="dk1"/>
                  </a:solidFill>
                </a:rPr>
                <a:t> Interval for a Population Mean</a:t>
              </a:r>
            </a:p>
          </p:txBody>
        </p:sp>
        <p:graphicFrame>
          <p:nvGraphicFramePr>
            <p:cNvPr id="34823" name="Object 2" descr="The image shows a mathematical expression given as: 'x bar' plus minus 't' multiply by 's subscript x' by square root of 'n.'"/>
            <p:cNvGraphicFramePr>
              <a:graphicFrameLocks noChangeAspect="1"/>
            </p:cNvGraphicFramePr>
            <p:nvPr>
              <p:extLst/>
            </p:nvPr>
          </p:nvGraphicFramePr>
          <p:xfrm>
            <a:off x="3742059" y="3915878"/>
            <a:ext cx="1157287" cy="654149"/>
          </p:xfrm>
          <a:graphic>
            <a:graphicData uri="http://schemas.openxmlformats.org/presentationml/2006/ole">
              <mc:AlternateContent xmlns:mc="http://schemas.openxmlformats.org/markup-compatibility/2006">
                <mc:Choice xmlns:v="urn:schemas-microsoft-com:vml" Requires="v">
                  <p:oleObj spid="_x0000_s4154" name="Equation" r:id="rId4" imgW="673100" imgH="381000" progId="Equation.3">
                    <p:embed/>
                  </p:oleObj>
                </mc:Choice>
                <mc:Fallback>
                  <p:oleObj name="Equation" r:id="rId4" imgW="673100" imgH="381000" progId="Equation.3">
                    <p:embed/>
                    <p:pic>
                      <p:nvPicPr>
                        <p:cNvPr id="34823" name="Object 2" descr="The image shows a mathematical expression given as: 'x bar' plus minus 't' multiply by 's subscript x' by square root of '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059" y="3915878"/>
                          <a:ext cx="1157287" cy="654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4824" name="Object 3" descr="The image shows a mathematical expression given as: 't' multiply by 's subscript x' divide by square root of 'n.'"/>
            <p:cNvGraphicFramePr>
              <a:graphicFrameLocks noChangeAspect="1"/>
            </p:cNvGraphicFramePr>
            <p:nvPr>
              <p:extLst/>
            </p:nvPr>
          </p:nvGraphicFramePr>
          <p:xfrm>
            <a:off x="2945874" y="5268661"/>
            <a:ext cx="741304" cy="652650"/>
          </p:xfrm>
          <a:graphic>
            <a:graphicData uri="http://schemas.openxmlformats.org/presentationml/2006/ole">
              <mc:AlternateContent xmlns:mc="http://schemas.openxmlformats.org/markup-compatibility/2006">
                <mc:Choice xmlns:v="urn:schemas-microsoft-com:vml" Requires="v">
                  <p:oleObj spid="_x0000_s4155" name="Equation" r:id="rId6" imgW="431800" imgH="381000" progId="Equation.3">
                    <p:embed/>
                  </p:oleObj>
                </mc:Choice>
                <mc:Fallback>
                  <p:oleObj name="Equation" r:id="rId6" imgW="431800" imgH="381000" progId="Equation.3">
                    <p:embed/>
                    <p:pic>
                      <p:nvPicPr>
                        <p:cNvPr id="34824" name="Object 3" descr="The image shows a mathematical expression given as: 't' multiply by 's subscript x' divide by square root of '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5874" y="5268661"/>
                          <a:ext cx="741304" cy="65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40039230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1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1B33A9B-BB49-487F-AF13-17972669E922}" type="slidenum">
              <a:rPr lang="en-US" sz="1400">
                <a:solidFill>
                  <a:schemeClr val="accent1"/>
                </a:solidFill>
              </a:rPr>
              <a:pPr/>
              <a:t>43</a:t>
            </a:fld>
            <a:endParaRPr lang="en-US" sz="1400">
              <a:solidFill>
                <a:schemeClr val="accent1"/>
              </a:solidFill>
            </a:endParaRPr>
          </a:p>
        </p:txBody>
      </p:sp>
      <p:sp>
        <p:nvSpPr>
          <p:cNvPr id="49153" name="Title 2"/>
          <p:cNvSpPr>
            <a:spLocks noGrp="1"/>
          </p:cNvSpPr>
          <p:nvPr>
            <p:ph type="title"/>
          </p:nvPr>
        </p:nvSpPr>
        <p:spPr>
          <a:xfrm>
            <a:off x="1981201" y="265114"/>
            <a:ext cx="6684963" cy="1131887"/>
          </a:xfrm>
        </p:spPr>
        <p:txBody>
          <a:bodyPr anchor="t"/>
          <a:lstStyle/>
          <a:p>
            <a:pPr eaLnBrk="1" hangingPunct="1"/>
            <a:r>
              <a:rPr lang="en-US" b="1" dirty="0" smtClean="0">
                <a:ea typeface="ＭＳ Ｐゴシック" pitchFamily="34" charset="-128"/>
              </a:rPr>
              <a:t>7.2 Comparing Two Means</a:t>
            </a:r>
          </a:p>
        </p:txBody>
      </p:sp>
      <p:sp>
        <p:nvSpPr>
          <p:cNvPr id="49154" name="Text Placeholder 3"/>
          <p:cNvSpPr>
            <a:spLocks noGrp="1"/>
          </p:cNvSpPr>
          <p:nvPr>
            <p:ph idx="1"/>
          </p:nvPr>
        </p:nvSpPr>
        <p:spPr>
          <a:xfrm>
            <a:off x="1981201" y="1468583"/>
            <a:ext cx="8239125" cy="4174835"/>
          </a:xfrm>
        </p:spPr>
        <p:txBody>
          <a:bodyPr>
            <a:normAutofit/>
          </a:bodyPr>
          <a:lstStyle/>
          <a:p>
            <a:pPr eaLnBrk="1" hangingPunct="1">
              <a:buSzPct val="110000"/>
              <a:buFont typeface="Wingdings" pitchFamily="2" charset="2"/>
              <a:buChar char="§"/>
            </a:pPr>
            <a:r>
              <a:rPr lang="en-US" sz="3600" dirty="0" smtClean="0">
                <a:solidFill>
                  <a:schemeClr val="accent1"/>
                </a:solidFill>
                <a:ea typeface="ＭＳ Ｐゴシック" pitchFamily="34" charset="-128"/>
              </a:rPr>
              <a:t>The </a:t>
            </a:r>
            <a:r>
              <a:rPr lang="en-US" sz="3600" dirty="0">
                <a:solidFill>
                  <a:schemeClr val="accent1"/>
                </a:solidFill>
                <a:ea typeface="ＭＳ Ｐゴシック" pitchFamily="34" charset="-128"/>
              </a:rPr>
              <a:t>two-sample </a:t>
            </a:r>
            <a:r>
              <a:rPr lang="en-US" sz="3600" i="1" dirty="0">
                <a:solidFill>
                  <a:schemeClr val="accent1"/>
                </a:solidFill>
                <a:ea typeface="ＭＳ Ｐゴシック" pitchFamily="34" charset="-128"/>
              </a:rPr>
              <a:t>t</a:t>
            </a:r>
            <a:r>
              <a:rPr lang="en-US" sz="3600" dirty="0">
                <a:solidFill>
                  <a:schemeClr val="accent1"/>
                </a:solidFill>
                <a:ea typeface="ＭＳ Ｐゴシック" pitchFamily="34" charset="-128"/>
              </a:rPr>
              <a:t> procedures</a:t>
            </a:r>
          </a:p>
          <a:p>
            <a:pPr eaLnBrk="1" hangingPunct="1">
              <a:buSzPct val="110000"/>
              <a:buFont typeface="Wingdings" pitchFamily="2" charset="2"/>
              <a:buChar char="§"/>
            </a:pPr>
            <a:r>
              <a:rPr lang="en-US" sz="3600" dirty="0">
                <a:solidFill>
                  <a:schemeClr val="accent1"/>
                </a:solidFill>
                <a:ea typeface="ＭＳ Ｐゴシック" pitchFamily="34" charset="-128"/>
              </a:rPr>
              <a:t>The two-sample </a:t>
            </a:r>
            <a:r>
              <a:rPr lang="en-US" sz="3600" i="1" dirty="0">
                <a:solidFill>
                  <a:schemeClr val="accent1"/>
                </a:solidFill>
                <a:ea typeface="ＭＳ Ｐゴシック" pitchFamily="34" charset="-128"/>
              </a:rPr>
              <a:t>t</a:t>
            </a:r>
            <a:r>
              <a:rPr lang="en-US" sz="3600" dirty="0">
                <a:solidFill>
                  <a:schemeClr val="accent1"/>
                </a:solidFill>
                <a:ea typeface="ＭＳ Ｐゴシック" pitchFamily="34" charset="-128"/>
              </a:rPr>
              <a:t> confidence interval</a:t>
            </a:r>
          </a:p>
          <a:p>
            <a:pPr eaLnBrk="1" hangingPunct="1">
              <a:buSzPct val="110000"/>
              <a:buFont typeface="Wingdings" pitchFamily="2" charset="2"/>
              <a:buChar char="§"/>
            </a:pPr>
            <a:r>
              <a:rPr lang="en-US" sz="3600" dirty="0">
                <a:solidFill>
                  <a:schemeClr val="accent1"/>
                </a:solidFill>
                <a:ea typeface="ＭＳ Ｐゴシック" pitchFamily="34" charset="-128"/>
              </a:rPr>
              <a:t>The two-sample </a:t>
            </a:r>
            <a:r>
              <a:rPr lang="en-US" sz="3600" i="1" dirty="0">
                <a:solidFill>
                  <a:schemeClr val="accent1"/>
                </a:solidFill>
                <a:ea typeface="ＭＳ Ｐゴシック" pitchFamily="34" charset="-128"/>
              </a:rPr>
              <a:t>t</a:t>
            </a:r>
            <a:r>
              <a:rPr lang="en-US" sz="3600" dirty="0">
                <a:solidFill>
                  <a:schemeClr val="accent1"/>
                </a:solidFill>
                <a:ea typeface="ＭＳ Ｐゴシック" pitchFamily="34" charset="-128"/>
              </a:rPr>
              <a:t> significance test</a:t>
            </a:r>
          </a:p>
          <a:p>
            <a:pPr eaLnBrk="1" hangingPunct="1">
              <a:buSzPct val="110000"/>
              <a:buFont typeface="Wingdings" pitchFamily="2" charset="2"/>
              <a:buChar char="§"/>
            </a:pPr>
            <a:r>
              <a:rPr lang="en-US" sz="3600" dirty="0" smtClean="0">
                <a:solidFill>
                  <a:schemeClr val="accent1"/>
                </a:solidFill>
                <a:ea typeface="ＭＳ Ｐゴシック" pitchFamily="34" charset="-128"/>
              </a:rPr>
              <a:t>The </a:t>
            </a:r>
            <a:r>
              <a:rPr lang="en-US" sz="3600" dirty="0">
                <a:solidFill>
                  <a:schemeClr val="accent1"/>
                </a:solidFill>
                <a:ea typeface="ＭＳ Ｐゴシック" pitchFamily="34" charset="-128"/>
              </a:rPr>
              <a:t>pooled two-sample </a:t>
            </a:r>
            <a:r>
              <a:rPr lang="en-US" sz="3600" i="1" dirty="0">
                <a:solidFill>
                  <a:schemeClr val="accent1"/>
                </a:solidFill>
                <a:ea typeface="ＭＳ Ｐゴシック" pitchFamily="34" charset="-128"/>
              </a:rPr>
              <a:t>t</a:t>
            </a:r>
            <a:r>
              <a:rPr lang="en-US" sz="3600" dirty="0">
                <a:solidFill>
                  <a:schemeClr val="accent1"/>
                </a:solidFill>
                <a:ea typeface="ＭＳ Ｐゴシック" pitchFamily="34" charset="-128"/>
              </a:rPr>
              <a:t> procedures</a:t>
            </a:r>
          </a:p>
        </p:txBody>
      </p:sp>
    </p:spTree>
    <p:extLst>
      <p:ext uri="{BB962C8B-B14F-4D97-AF65-F5344CB8AC3E}">
        <p14:creationId xmlns:p14="http://schemas.microsoft.com/office/powerpoint/2010/main" val="20521759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8250" y="485775"/>
            <a:ext cx="9715500" cy="5886450"/>
          </a:xfrm>
          <a:prstGeom prst="rect">
            <a:avLst/>
          </a:prstGeom>
        </p:spPr>
      </p:pic>
    </p:spTree>
    <p:extLst>
      <p:ext uri="{BB962C8B-B14F-4D97-AF65-F5344CB8AC3E}">
        <p14:creationId xmlns:p14="http://schemas.microsoft.com/office/powerpoint/2010/main" val="3767434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9212" y="709612"/>
            <a:ext cx="9553575" cy="5438775"/>
          </a:xfrm>
          <a:prstGeom prst="rect">
            <a:avLst/>
          </a:prstGeom>
        </p:spPr>
      </p:pic>
    </p:spTree>
    <p:extLst>
      <p:ext uri="{BB962C8B-B14F-4D97-AF65-F5344CB8AC3E}">
        <p14:creationId xmlns:p14="http://schemas.microsoft.com/office/powerpoint/2010/main" val="2952703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6242" y="590404"/>
            <a:ext cx="10267950" cy="6667500"/>
          </a:xfrm>
          <a:prstGeom prst="rect">
            <a:avLst/>
          </a:prstGeom>
        </p:spPr>
      </p:pic>
      <p:pic>
        <p:nvPicPr>
          <p:cNvPr id="3" name="Picture 2"/>
          <p:cNvPicPr>
            <a:picLocks noChangeAspect="1"/>
          </p:cNvPicPr>
          <p:nvPr/>
        </p:nvPicPr>
        <p:blipFill>
          <a:blip r:embed="rId3"/>
          <a:stretch>
            <a:fillRect/>
          </a:stretch>
        </p:blipFill>
        <p:spPr>
          <a:xfrm>
            <a:off x="526474" y="0"/>
            <a:ext cx="7315200" cy="714375"/>
          </a:xfrm>
          <a:prstGeom prst="rect">
            <a:avLst/>
          </a:prstGeom>
        </p:spPr>
      </p:pic>
    </p:spTree>
    <p:extLst>
      <p:ext uri="{BB962C8B-B14F-4D97-AF65-F5344CB8AC3E}">
        <p14:creationId xmlns:p14="http://schemas.microsoft.com/office/powerpoint/2010/main" val="1896097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2107" y="507278"/>
            <a:ext cx="8515350" cy="1724025"/>
          </a:xfrm>
          <a:prstGeom prst="rect">
            <a:avLst/>
          </a:prstGeom>
        </p:spPr>
      </p:pic>
      <p:pic>
        <p:nvPicPr>
          <p:cNvPr id="3" name="Picture 2"/>
          <p:cNvPicPr>
            <a:picLocks noChangeAspect="1"/>
          </p:cNvPicPr>
          <p:nvPr/>
        </p:nvPicPr>
        <p:blipFill>
          <a:blip r:embed="rId3"/>
          <a:stretch>
            <a:fillRect/>
          </a:stretch>
        </p:blipFill>
        <p:spPr>
          <a:xfrm>
            <a:off x="543790" y="2827049"/>
            <a:ext cx="9829800" cy="2847975"/>
          </a:xfrm>
          <a:prstGeom prst="rect">
            <a:avLst/>
          </a:prstGeom>
        </p:spPr>
      </p:pic>
      <p:pic>
        <p:nvPicPr>
          <p:cNvPr id="4" name="Picture 3"/>
          <p:cNvPicPr>
            <a:picLocks noChangeAspect="1"/>
          </p:cNvPicPr>
          <p:nvPr/>
        </p:nvPicPr>
        <p:blipFill>
          <a:blip r:embed="rId4"/>
          <a:stretch>
            <a:fillRect/>
          </a:stretch>
        </p:blipFill>
        <p:spPr>
          <a:xfrm>
            <a:off x="543790" y="2071543"/>
            <a:ext cx="7562850" cy="590550"/>
          </a:xfrm>
          <a:prstGeom prst="rect">
            <a:avLst/>
          </a:prstGeom>
        </p:spPr>
      </p:pic>
    </p:spTree>
    <p:extLst>
      <p:ext uri="{BB962C8B-B14F-4D97-AF65-F5344CB8AC3E}">
        <p14:creationId xmlns:p14="http://schemas.microsoft.com/office/powerpoint/2010/main" val="4134683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5387" y="623887"/>
            <a:ext cx="9801225" cy="5610225"/>
          </a:xfrm>
          <a:prstGeom prst="rect">
            <a:avLst/>
          </a:prstGeom>
        </p:spPr>
      </p:pic>
    </p:spTree>
    <p:extLst>
      <p:ext uri="{BB962C8B-B14F-4D97-AF65-F5344CB8AC3E}">
        <p14:creationId xmlns:p14="http://schemas.microsoft.com/office/powerpoint/2010/main" val="2178008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1587" y="681037"/>
            <a:ext cx="9648825" cy="5495925"/>
          </a:xfrm>
          <a:prstGeom prst="rect">
            <a:avLst/>
          </a:prstGeom>
        </p:spPr>
      </p:pic>
    </p:spTree>
    <p:extLst>
      <p:ext uri="{BB962C8B-B14F-4D97-AF65-F5344CB8AC3E}">
        <p14:creationId xmlns:p14="http://schemas.microsoft.com/office/powerpoint/2010/main" val="1641029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fld id="{29CCAD93-8230-41E9-9316-90926D819D91}" type="slidenum">
              <a:rPr lang="en-US" sz="1200">
                <a:solidFill>
                  <a:schemeClr val="accent1"/>
                </a:solidFill>
              </a:rPr>
              <a:pPr>
                <a:lnSpc>
                  <a:spcPct val="80000"/>
                </a:lnSpc>
              </a:pPr>
              <a:t>5</a:t>
            </a:fld>
            <a:endParaRPr lang="en-US" sz="1200">
              <a:solidFill>
                <a:schemeClr val="accent1"/>
              </a:solidFill>
            </a:endParaRPr>
          </a:p>
        </p:txBody>
      </p:sp>
      <p:sp>
        <p:nvSpPr>
          <p:cNvPr id="3" name="Title 2"/>
          <p:cNvSpPr>
            <a:spLocks noGrp="1"/>
          </p:cNvSpPr>
          <p:nvPr>
            <p:ph type="title"/>
          </p:nvPr>
        </p:nvSpPr>
        <p:spPr>
          <a:xfrm>
            <a:off x="1981200" y="153988"/>
            <a:ext cx="6508750" cy="1143000"/>
          </a:xfrm>
        </p:spPr>
        <p:txBody>
          <a:bodyPr/>
          <a:lstStyle/>
          <a:p>
            <a:r>
              <a:rPr lang="en-US" dirty="0"/>
              <a:t>The </a:t>
            </a:r>
            <a:r>
              <a:rPr lang="en-US" i="1" dirty="0"/>
              <a:t>t</a:t>
            </a:r>
            <a:r>
              <a:rPr lang="en-US" dirty="0"/>
              <a:t> </a:t>
            </a:r>
            <a:r>
              <a:rPr lang="en-US" dirty="0" smtClean="0"/>
              <a:t>Distributions</a:t>
            </a:r>
            <a:endParaRPr lang="en-US" dirty="0"/>
          </a:p>
        </p:txBody>
      </p:sp>
      <p:sp>
        <p:nvSpPr>
          <p:cNvPr id="30722" name="Vertical Text Placeholder 2"/>
          <p:cNvSpPr txBox="1">
            <a:spLocks/>
          </p:cNvSpPr>
          <p:nvPr/>
        </p:nvSpPr>
        <p:spPr bwMode="auto">
          <a:xfrm>
            <a:off x="1857376" y="1492251"/>
            <a:ext cx="8455025"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buFont typeface="Wingdings" pitchFamily="2" charset="2"/>
              <a:buNone/>
            </a:pPr>
            <a:r>
              <a:rPr lang="en-US" sz="2000">
                <a:solidFill>
                  <a:srgbClr val="000000"/>
                </a:solidFill>
              </a:rPr>
              <a:t>When we perform inference about a population mean </a:t>
            </a:r>
            <a:r>
              <a:rPr lang="en-US" sz="2000" i="1">
                <a:solidFill>
                  <a:srgbClr val="000000"/>
                </a:solidFill>
              </a:rPr>
              <a:t>µ </a:t>
            </a:r>
            <a:r>
              <a:rPr lang="en-US" sz="2000">
                <a:solidFill>
                  <a:srgbClr val="000000"/>
                </a:solidFill>
              </a:rPr>
              <a:t>using a </a:t>
            </a:r>
            <a:r>
              <a:rPr lang="en-US" sz="2000" i="1">
                <a:solidFill>
                  <a:srgbClr val="000000"/>
                </a:solidFill>
              </a:rPr>
              <a:t>t </a:t>
            </a:r>
            <a:r>
              <a:rPr lang="en-US" sz="2000">
                <a:solidFill>
                  <a:srgbClr val="000000"/>
                </a:solidFill>
              </a:rPr>
              <a:t>distribution, the appropriate degrees of freedom are found by subtracting 1 from the sample size </a:t>
            </a:r>
            <a:r>
              <a:rPr lang="en-US" sz="2000" i="1">
                <a:solidFill>
                  <a:srgbClr val="000000"/>
                </a:solidFill>
              </a:rPr>
              <a:t>n</a:t>
            </a:r>
            <a:r>
              <a:rPr lang="en-US" sz="2000">
                <a:solidFill>
                  <a:srgbClr val="000000"/>
                </a:solidFill>
              </a:rPr>
              <a:t>, making </a:t>
            </a:r>
            <a:r>
              <a:rPr lang="en-US" sz="2000" i="1">
                <a:solidFill>
                  <a:srgbClr val="000000"/>
                </a:solidFill>
              </a:rPr>
              <a:t>df</a:t>
            </a:r>
            <a:r>
              <a:rPr lang="en-US" sz="2000">
                <a:solidFill>
                  <a:srgbClr val="000000"/>
                </a:solidFill>
              </a:rPr>
              <a:t> = </a:t>
            </a:r>
            <a:r>
              <a:rPr lang="en-US" sz="2000" i="1">
                <a:solidFill>
                  <a:srgbClr val="000000"/>
                </a:solidFill>
              </a:rPr>
              <a:t>n </a:t>
            </a:r>
            <a:r>
              <a:rPr lang="en-US" sz="2000">
                <a:solidFill>
                  <a:srgbClr val="000000"/>
                </a:solidFill>
              </a:rPr>
              <a:t>– 1. </a:t>
            </a:r>
            <a:endParaRPr lang="en-US" sz="2000" b="1">
              <a:solidFill>
                <a:srgbClr val="000000"/>
              </a:solidFill>
            </a:endParaRPr>
          </a:p>
        </p:txBody>
      </p:sp>
      <p:grpSp>
        <p:nvGrpSpPr>
          <p:cNvPr id="2" name="Group 9"/>
          <p:cNvGrpSpPr>
            <a:grpSpLocks/>
          </p:cNvGrpSpPr>
          <p:nvPr/>
        </p:nvGrpSpPr>
        <p:grpSpPr bwMode="auto">
          <a:xfrm>
            <a:off x="2181225" y="3367088"/>
            <a:ext cx="7843838" cy="2322512"/>
            <a:chOff x="497526" y="2946400"/>
            <a:chExt cx="7843838" cy="2322180"/>
          </a:xfrm>
        </p:grpSpPr>
        <p:sp>
          <p:nvSpPr>
            <p:cNvPr id="9" name="TextBox 8"/>
            <p:cNvSpPr txBox="1">
              <a:spLocks noChangeArrowheads="1"/>
            </p:cNvSpPr>
            <p:nvPr/>
          </p:nvSpPr>
          <p:spPr bwMode="auto">
            <a:xfrm>
              <a:off x="629289" y="2946400"/>
              <a:ext cx="7558087" cy="338089"/>
            </a:xfrm>
            <a:prstGeom prst="rect">
              <a:avLst/>
            </a:prstGeom>
            <a:solidFill>
              <a:srgbClr val="D6DFE8"/>
            </a:solidFill>
            <a:ln w="10000">
              <a:solidFill>
                <a:schemeClr val="accent2"/>
              </a:solidFill>
              <a:miter lim="800000"/>
              <a:headEnd/>
              <a:tailEnd/>
            </a:ln>
            <a:effectLst>
              <a:outerShdw blurRad="38100" dist="30000" dir="5400000" rotWithShape="0">
                <a:srgbClr val="808080">
                  <a:alpha val="45000"/>
                </a:srgbClr>
              </a:outerShdw>
            </a:effectLst>
          </p:spPr>
          <p:txBody>
            <a:bodyPr>
              <a:spAutoFit/>
            </a:bodyPr>
            <a:lstStyle>
              <a:lvl1pPr defTabSz="457200">
                <a:defRPr sz="2000">
                  <a:solidFill>
                    <a:schemeClr val="tx2"/>
                  </a:solidFill>
                  <a:latin typeface="Arial" pitchFamily="34" charset="0"/>
                  <a:ea typeface="ＭＳ Ｐゴシック" pitchFamily="34" charset="-128"/>
                </a:defRPr>
              </a:lvl1pPr>
              <a:lvl2pPr marL="742950" indent="-285750" defTabSz="457200">
                <a:defRPr>
                  <a:solidFill>
                    <a:schemeClr val="tx2"/>
                  </a:solidFill>
                  <a:latin typeface="Arial" pitchFamily="34" charset="0"/>
                  <a:ea typeface="ＭＳ Ｐゴシック" pitchFamily="34" charset="-128"/>
                </a:defRPr>
              </a:lvl2pPr>
              <a:lvl3pPr marL="1143000" defTabSz="457200">
                <a:defRPr>
                  <a:solidFill>
                    <a:schemeClr val="tx2"/>
                  </a:solidFill>
                  <a:latin typeface="Arial" pitchFamily="34" charset="0"/>
                  <a:ea typeface="ＭＳ Ｐゴシック" pitchFamily="34" charset="-128"/>
                </a:defRPr>
              </a:lvl3pPr>
              <a:lvl4pPr marL="1600200" defTabSz="457200">
                <a:defRPr>
                  <a:solidFill>
                    <a:schemeClr val="tx2"/>
                  </a:solidFill>
                  <a:latin typeface="Arial" pitchFamily="34" charset="0"/>
                  <a:ea typeface="ＭＳ Ｐゴシック" pitchFamily="34" charset="-128"/>
                </a:defRPr>
              </a:lvl4pPr>
              <a:lvl5pPr marL="2057400" defTabSz="457200">
                <a:defRPr>
                  <a:solidFill>
                    <a:schemeClr val="tx2"/>
                  </a:solidFill>
                  <a:latin typeface="Arial" pitchFamily="34" charset="0"/>
                  <a:ea typeface="ＭＳ Ｐゴシック" pitchFamily="34" charset="-128"/>
                </a:defRPr>
              </a:lvl5pPr>
              <a:lvl6pPr defTabSz="457200" eaLnBrk="0" fontAlgn="base" hangingPunct="0">
                <a:spcBef>
                  <a:spcPts val="600"/>
                </a:spcBef>
                <a:spcAft>
                  <a:spcPct val="0"/>
                </a:spcAft>
                <a:buClr>
                  <a:schemeClr val="accent1"/>
                </a:buClr>
                <a:buSzPct val="100000"/>
                <a:buFont typeface="Wingdings 2" pitchFamily="18" charset="2"/>
                <a:buChar char="¡"/>
                <a:defRPr>
                  <a:solidFill>
                    <a:schemeClr val="tx2"/>
                  </a:solidFill>
                  <a:latin typeface="Arial" pitchFamily="34" charset="0"/>
                  <a:ea typeface="ＭＳ Ｐゴシック" pitchFamily="34" charset="-128"/>
                </a:defRPr>
              </a:lvl6pPr>
              <a:lvl7pPr defTabSz="457200" eaLnBrk="0" fontAlgn="base" hangingPunct="0">
                <a:spcBef>
                  <a:spcPts val="600"/>
                </a:spcBef>
                <a:spcAft>
                  <a:spcPct val="0"/>
                </a:spcAft>
                <a:buClr>
                  <a:schemeClr val="accent1"/>
                </a:buClr>
                <a:buSzPct val="100000"/>
                <a:buFont typeface="Wingdings 2" pitchFamily="18" charset="2"/>
                <a:buChar char="¡"/>
                <a:defRPr>
                  <a:solidFill>
                    <a:schemeClr val="tx2"/>
                  </a:solidFill>
                  <a:latin typeface="Arial" pitchFamily="34" charset="0"/>
                  <a:ea typeface="ＭＳ Ｐゴシック" pitchFamily="34" charset="-128"/>
                </a:defRPr>
              </a:lvl7pPr>
              <a:lvl8pPr defTabSz="457200" eaLnBrk="0" fontAlgn="base" hangingPunct="0">
                <a:spcBef>
                  <a:spcPts val="600"/>
                </a:spcBef>
                <a:spcAft>
                  <a:spcPct val="0"/>
                </a:spcAft>
                <a:buClr>
                  <a:schemeClr val="accent1"/>
                </a:buClr>
                <a:buSzPct val="100000"/>
                <a:buFont typeface="Wingdings 2" pitchFamily="18" charset="2"/>
                <a:buChar char="¡"/>
                <a:defRPr>
                  <a:solidFill>
                    <a:schemeClr val="tx2"/>
                  </a:solidFill>
                  <a:latin typeface="Arial" pitchFamily="34" charset="0"/>
                  <a:ea typeface="ＭＳ Ｐゴシック" pitchFamily="34" charset="-128"/>
                </a:defRPr>
              </a:lvl8pPr>
              <a:lvl9pPr defTabSz="457200" eaLnBrk="0" fontAlgn="base" hangingPunct="0">
                <a:spcBef>
                  <a:spcPts val="600"/>
                </a:spcBef>
                <a:spcAft>
                  <a:spcPct val="0"/>
                </a:spcAft>
                <a:buClr>
                  <a:schemeClr val="accent1"/>
                </a:buClr>
                <a:buSzPct val="100000"/>
                <a:buFont typeface="Wingdings 2" pitchFamily="18" charset="2"/>
                <a:buChar char="¡"/>
                <a:defRPr>
                  <a:solidFill>
                    <a:schemeClr val="tx2"/>
                  </a:solidFill>
                  <a:latin typeface="Arial" pitchFamily="34" charset="0"/>
                  <a:ea typeface="ＭＳ Ｐゴシック" pitchFamily="34" charset="-128"/>
                </a:defRPr>
              </a:lvl9pPr>
            </a:lstStyle>
            <a:p>
              <a:pPr algn="ctr" eaLnBrk="1" hangingPunct="1">
                <a:defRPr/>
              </a:pPr>
              <a:r>
                <a:rPr lang="en-US" altLang="en-US" sz="1600" b="1">
                  <a:solidFill>
                    <a:srgbClr val="000000"/>
                  </a:solidFill>
                </a:rPr>
                <a:t>The </a:t>
              </a:r>
              <a:r>
                <a:rPr lang="en-US" altLang="en-US" sz="1600" b="1" i="1">
                  <a:solidFill>
                    <a:srgbClr val="000000"/>
                  </a:solidFill>
                </a:rPr>
                <a:t>t</a:t>
              </a:r>
              <a:r>
                <a:rPr lang="en-US" altLang="en-US" sz="1600" b="1">
                  <a:solidFill>
                    <a:srgbClr val="000000"/>
                  </a:solidFill>
                </a:rPr>
                <a:t> Distributions: Degrees of Freedom</a:t>
              </a:r>
              <a:endParaRPr lang="en-US" altLang="en-US" sz="1600" b="1" i="1">
                <a:solidFill>
                  <a:srgbClr val="000000"/>
                </a:solidFill>
              </a:endParaRPr>
            </a:p>
          </p:txBody>
        </p:sp>
        <p:sp>
          <p:nvSpPr>
            <p:cNvPr id="7" name="TextBox 6"/>
            <p:cNvSpPr txBox="1">
              <a:spLocks noChangeArrowheads="1"/>
            </p:cNvSpPr>
            <p:nvPr/>
          </p:nvSpPr>
          <p:spPr bwMode="auto">
            <a:xfrm>
              <a:off x="497526" y="3284489"/>
              <a:ext cx="7843838" cy="1984091"/>
            </a:xfrm>
            <a:prstGeom prst="rect">
              <a:avLst/>
            </a:prstGeom>
            <a:solidFill>
              <a:srgbClr val="EAEDCB"/>
            </a:solidFill>
            <a:ln w="10000">
              <a:solidFill>
                <a:srgbClr val="D2DA7A"/>
              </a:solidFill>
              <a:miter lim="800000"/>
              <a:headEnd/>
              <a:tailEnd/>
            </a:ln>
            <a:effectLst>
              <a:outerShdw blurRad="38100" dist="30000" dir="5400000" rotWithShape="0">
                <a:srgbClr val="808080">
                  <a:alpha val="45000"/>
                </a:srgbClr>
              </a:outerShdw>
            </a:effec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Aft>
                  <a:spcPts val="600"/>
                </a:spcAft>
              </a:pPr>
              <a:r>
                <a:rPr lang="en-US" sz="1800" dirty="0">
                  <a:solidFill>
                    <a:srgbClr val="000000"/>
                  </a:solidFill>
                </a:rPr>
                <a:t>Draw an SRS of size </a:t>
              </a:r>
              <a:r>
                <a:rPr lang="en-US" sz="1800" i="1" dirty="0">
                  <a:solidFill>
                    <a:srgbClr val="000000"/>
                  </a:solidFill>
                </a:rPr>
                <a:t>n </a:t>
              </a:r>
              <a:r>
                <a:rPr lang="en-US" sz="1800" dirty="0">
                  <a:solidFill>
                    <a:srgbClr val="000000"/>
                  </a:solidFill>
                </a:rPr>
                <a:t>from a large population that has a Normal distribution with mean </a:t>
              </a:r>
              <a:r>
                <a:rPr lang="en-US" sz="1800" i="1" dirty="0">
                  <a:solidFill>
                    <a:srgbClr val="000000"/>
                  </a:solidFill>
                </a:rPr>
                <a:t>µ </a:t>
              </a:r>
              <a:r>
                <a:rPr lang="en-US" sz="1800" dirty="0">
                  <a:solidFill>
                    <a:srgbClr val="000000"/>
                  </a:solidFill>
                </a:rPr>
                <a:t>and standard deviation </a:t>
              </a:r>
              <a:r>
                <a:rPr lang="en-US" sz="1800" i="1" dirty="0">
                  <a:solidFill>
                    <a:srgbClr val="000000"/>
                  </a:solidFill>
                </a:rPr>
                <a:t>σ</a:t>
              </a:r>
              <a:r>
                <a:rPr lang="en-US" sz="1800" dirty="0">
                  <a:solidFill>
                    <a:srgbClr val="000000"/>
                  </a:solidFill>
                </a:rPr>
                <a:t>. The </a:t>
              </a:r>
              <a:r>
                <a:rPr lang="en-US" sz="1800" b="1" dirty="0">
                  <a:solidFill>
                    <a:srgbClr val="800000"/>
                  </a:solidFill>
                </a:rPr>
                <a:t>one-sample </a:t>
              </a:r>
              <a:r>
                <a:rPr lang="en-US" sz="1800" b="1" i="1" dirty="0">
                  <a:solidFill>
                    <a:srgbClr val="800000"/>
                  </a:solidFill>
                </a:rPr>
                <a:t>t</a:t>
              </a:r>
              <a:r>
                <a:rPr lang="en-US" sz="1800" b="1" dirty="0">
                  <a:solidFill>
                    <a:srgbClr val="800000"/>
                  </a:solidFill>
                </a:rPr>
                <a:t> statistic</a:t>
              </a:r>
            </a:p>
            <a:p>
              <a:pPr>
                <a:spcAft>
                  <a:spcPts val="600"/>
                </a:spcAft>
              </a:pPr>
              <a:endParaRPr lang="en-US" sz="1800" dirty="0">
                <a:solidFill>
                  <a:srgbClr val="000000"/>
                </a:solidFill>
              </a:endParaRPr>
            </a:p>
            <a:p>
              <a:pPr>
                <a:spcAft>
                  <a:spcPts val="600"/>
                </a:spcAft>
              </a:pPr>
              <a:endParaRPr lang="en-US" sz="1800" dirty="0">
                <a:solidFill>
                  <a:srgbClr val="800000"/>
                </a:solidFill>
              </a:endParaRPr>
            </a:p>
            <a:p>
              <a:pPr>
                <a:spcAft>
                  <a:spcPts val="600"/>
                </a:spcAft>
              </a:pPr>
              <a:r>
                <a:rPr lang="en-US" sz="1800" dirty="0"/>
                <a:t>has the </a:t>
              </a:r>
              <a:r>
                <a:rPr lang="en-US" sz="1800" b="1" i="1" dirty="0">
                  <a:solidFill>
                    <a:srgbClr val="800000"/>
                  </a:solidFill>
                </a:rPr>
                <a:t>t</a:t>
              </a:r>
              <a:r>
                <a:rPr lang="en-US" sz="1800" b="1" dirty="0">
                  <a:solidFill>
                    <a:srgbClr val="800000"/>
                  </a:solidFill>
                </a:rPr>
                <a:t> distribution </a:t>
              </a:r>
              <a:r>
                <a:rPr lang="en-US" sz="1800" dirty="0">
                  <a:solidFill>
                    <a:srgbClr val="000000"/>
                  </a:solidFill>
                </a:rPr>
                <a:t>with </a:t>
              </a:r>
              <a:r>
                <a:rPr lang="en-US" sz="1800" b="1" dirty="0">
                  <a:solidFill>
                    <a:srgbClr val="800000"/>
                  </a:solidFill>
                </a:rPr>
                <a:t>degrees of freedom</a:t>
              </a:r>
              <a:r>
                <a:rPr lang="en-US" sz="1800" dirty="0">
                  <a:solidFill>
                    <a:srgbClr val="800000"/>
                  </a:solidFill>
                </a:rPr>
                <a:t> </a:t>
              </a:r>
              <a:r>
                <a:rPr lang="en-US" sz="1800" i="1" dirty="0" err="1">
                  <a:solidFill>
                    <a:srgbClr val="000000"/>
                  </a:solidFill>
                </a:rPr>
                <a:t>df</a:t>
              </a:r>
              <a:r>
                <a:rPr lang="en-US" sz="1800" dirty="0">
                  <a:solidFill>
                    <a:srgbClr val="000000"/>
                  </a:solidFill>
                </a:rPr>
                <a:t> = </a:t>
              </a:r>
              <a:r>
                <a:rPr lang="en-US" sz="1800" i="1" dirty="0">
                  <a:solidFill>
                    <a:srgbClr val="000000"/>
                  </a:solidFill>
                </a:rPr>
                <a:t>n</a:t>
              </a:r>
              <a:r>
                <a:rPr lang="en-US" sz="1800" dirty="0">
                  <a:solidFill>
                    <a:srgbClr val="000000"/>
                  </a:solidFill>
                </a:rPr>
                <a:t> – 1. </a:t>
              </a:r>
            </a:p>
          </p:txBody>
        </p:sp>
        <p:graphicFrame>
          <p:nvGraphicFramePr>
            <p:cNvPr id="30727" name="Object 2" descr="The image shows a mathematical expression given as: 't' equals to 'x bar' minus 'mew' whole divide by 's subscript x' by 'square root of n.'"/>
            <p:cNvGraphicFramePr>
              <a:graphicFrameLocks noChangeAspect="1"/>
            </p:cNvGraphicFramePr>
            <p:nvPr>
              <p:extLst/>
            </p:nvPr>
          </p:nvGraphicFramePr>
          <p:xfrm>
            <a:off x="3721580" y="4012968"/>
            <a:ext cx="1136650" cy="698377"/>
          </p:xfrm>
          <a:graphic>
            <a:graphicData uri="http://schemas.openxmlformats.org/presentationml/2006/ole">
              <mc:AlternateContent xmlns:mc="http://schemas.openxmlformats.org/markup-compatibility/2006">
                <mc:Choice xmlns:v="urn:schemas-microsoft-com:vml" Requires="v">
                  <p:oleObj spid="_x0000_s3103" name="Equation" r:id="rId4" imgW="660400" imgH="406400" progId="Equation.3">
                    <p:embed/>
                  </p:oleObj>
                </mc:Choice>
                <mc:Fallback>
                  <p:oleObj name="Equation" r:id="rId4" imgW="660400" imgH="406400" progId="Equation.3">
                    <p:embed/>
                    <p:pic>
                      <p:nvPicPr>
                        <p:cNvPr id="30727" name="Object 2" descr="The image shows a mathematical expression given as: 't' equals to 'x bar' minus 'mew' whole divide by 's subscript x' by 'square root of 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580" y="4012968"/>
                          <a:ext cx="1136650" cy="698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pic>
        <p:nvPicPr>
          <p:cNvPr id="4" name="Picture 3"/>
          <p:cNvPicPr>
            <a:picLocks noChangeAspect="1"/>
          </p:cNvPicPr>
          <p:nvPr/>
        </p:nvPicPr>
        <p:blipFill>
          <a:blip r:embed="rId6"/>
          <a:stretch>
            <a:fillRect/>
          </a:stretch>
        </p:blipFill>
        <p:spPr>
          <a:xfrm>
            <a:off x="1209675" y="423862"/>
            <a:ext cx="9772650" cy="6010275"/>
          </a:xfrm>
          <a:prstGeom prst="rect">
            <a:avLst/>
          </a:prstGeom>
        </p:spPr>
      </p:pic>
    </p:spTree>
    <p:extLst>
      <p:ext uri="{BB962C8B-B14F-4D97-AF65-F5344CB8AC3E}">
        <p14:creationId xmlns:p14="http://schemas.microsoft.com/office/powerpoint/2010/main" val="36354090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409575"/>
            <a:ext cx="9448800" cy="6038850"/>
          </a:xfrm>
          <a:prstGeom prst="rect">
            <a:avLst/>
          </a:prstGeom>
        </p:spPr>
      </p:pic>
    </p:spTree>
    <p:extLst>
      <p:ext uri="{BB962C8B-B14F-4D97-AF65-F5344CB8AC3E}">
        <p14:creationId xmlns:p14="http://schemas.microsoft.com/office/powerpoint/2010/main" val="3802115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1587" y="591127"/>
            <a:ext cx="9648825" cy="4952423"/>
          </a:xfrm>
          <a:prstGeom prst="rect">
            <a:avLst/>
          </a:prstGeom>
        </p:spPr>
      </p:pic>
    </p:spTree>
    <p:extLst>
      <p:ext uri="{BB962C8B-B14F-4D97-AF65-F5344CB8AC3E}">
        <p14:creationId xmlns:p14="http://schemas.microsoft.com/office/powerpoint/2010/main" val="2754743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4691" y="0"/>
            <a:ext cx="8630371" cy="6858000"/>
          </a:xfrm>
          <a:prstGeom prst="rect">
            <a:avLst/>
          </a:prstGeom>
        </p:spPr>
      </p:pic>
    </p:spTree>
    <p:extLst>
      <p:ext uri="{BB962C8B-B14F-4D97-AF65-F5344CB8AC3E}">
        <p14:creationId xmlns:p14="http://schemas.microsoft.com/office/powerpoint/2010/main" val="929676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4425" y="404812"/>
            <a:ext cx="9963150" cy="6048375"/>
          </a:xfrm>
          <a:prstGeom prst="rect">
            <a:avLst/>
          </a:prstGeom>
        </p:spPr>
      </p:pic>
    </p:spTree>
    <p:extLst>
      <p:ext uri="{BB962C8B-B14F-4D97-AF65-F5344CB8AC3E}">
        <p14:creationId xmlns:p14="http://schemas.microsoft.com/office/powerpoint/2010/main" val="652449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8287" y="542925"/>
            <a:ext cx="9115425" cy="5772150"/>
          </a:xfrm>
          <a:prstGeom prst="rect">
            <a:avLst/>
          </a:prstGeom>
        </p:spPr>
      </p:pic>
    </p:spTree>
    <p:extLst>
      <p:ext uri="{BB962C8B-B14F-4D97-AF65-F5344CB8AC3E}">
        <p14:creationId xmlns:p14="http://schemas.microsoft.com/office/powerpoint/2010/main" val="2026237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00" y="442912"/>
            <a:ext cx="10287000" cy="5972175"/>
          </a:xfrm>
          <a:prstGeom prst="rect">
            <a:avLst/>
          </a:prstGeom>
        </p:spPr>
      </p:pic>
    </p:spTree>
    <p:extLst>
      <p:ext uri="{BB962C8B-B14F-4D97-AF65-F5344CB8AC3E}">
        <p14:creationId xmlns:p14="http://schemas.microsoft.com/office/powerpoint/2010/main" val="2502761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5409" y="612341"/>
            <a:ext cx="9677400" cy="3324225"/>
          </a:xfrm>
          <a:prstGeom prst="rect">
            <a:avLst/>
          </a:prstGeom>
        </p:spPr>
      </p:pic>
    </p:spTree>
    <p:extLst>
      <p:ext uri="{BB962C8B-B14F-4D97-AF65-F5344CB8AC3E}">
        <p14:creationId xmlns:p14="http://schemas.microsoft.com/office/powerpoint/2010/main" val="2123948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0150" y="352425"/>
            <a:ext cx="9791700" cy="6153150"/>
          </a:xfrm>
          <a:prstGeom prst="rect">
            <a:avLst/>
          </a:prstGeom>
        </p:spPr>
      </p:pic>
    </p:spTree>
    <p:extLst>
      <p:ext uri="{BB962C8B-B14F-4D97-AF65-F5344CB8AC3E}">
        <p14:creationId xmlns:p14="http://schemas.microsoft.com/office/powerpoint/2010/main" val="1419876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7130"/>
          </a:xfrm>
        </p:spPr>
        <p:txBody>
          <a:bodyPr/>
          <a:lstStyle/>
          <a:p>
            <a:r>
              <a:rPr lang="en-US" dirty="0" smtClean="0"/>
              <a:t>Example of two sample t-test</a:t>
            </a:r>
            <a:endParaRPr lang="en-US" dirty="0"/>
          </a:p>
        </p:txBody>
      </p:sp>
      <p:sp>
        <p:nvSpPr>
          <p:cNvPr id="3" name="Content Placeholder 2"/>
          <p:cNvSpPr>
            <a:spLocks noGrp="1"/>
          </p:cNvSpPr>
          <p:nvPr>
            <p:ph idx="1"/>
          </p:nvPr>
        </p:nvSpPr>
        <p:spPr>
          <a:xfrm>
            <a:off x="838200" y="1182256"/>
            <a:ext cx="10515600" cy="4994707"/>
          </a:xfrm>
        </p:spPr>
        <p:txBody>
          <a:bodyPr/>
          <a:lstStyle/>
          <a:p>
            <a:pPr marL="0" indent="0">
              <a:buNone/>
            </a:pPr>
            <a:r>
              <a:rPr lang="en-US" dirty="0" smtClean="0"/>
              <a:t>Example: Calcium and blood pressure.  </a:t>
            </a:r>
          </a:p>
          <a:p>
            <a:pPr marL="0" indent="0">
              <a:buNone/>
            </a:pPr>
            <a:r>
              <a:rPr lang="en-US" dirty="0" smtClean="0"/>
              <a:t>Examination of a large sample of people </a:t>
            </a:r>
          </a:p>
          <a:p>
            <a:pPr marL="0" indent="0">
              <a:buNone/>
            </a:pPr>
            <a:r>
              <a:rPr lang="en-US" dirty="0" smtClean="0"/>
              <a:t>revealed a relationship between calcium </a:t>
            </a:r>
          </a:p>
          <a:p>
            <a:pPr marL="0" indent="0">
              <a:buNone/>
            </a:pPr>
            <a:r>
              <a:rPr lang="en-US" dirty="0" smtClean="0"/>
              <a:t>intake and blood pressure. A randomized </a:t>
            </a:r>
          </a:p>
          <a:p>
            <a:pPr marL="0" indent="0">
              <a:buNone/>
            </a:pPr>
            <a:r>
              <a:rPr lang="en-US" dirty="0" smtClean="0"/>
              <a:t>comparative experiment gave one group </a:t>
            </a:r>
          </a:p>
          <a:p>
            <a:pPr marL="0" indent="0">
              <a:buNone/>
            </a:pPr>
            <a:r>
              <a:rPr lang="en-US" dirty="0" smtClean="0"/>
              <a:t>of 10 men a calcium supplement for 12 weeks. </a:t>
            </a:r>
          </a:p>
          <a:p>
            <a:pPr marL="0" indent="0">
              <a:buNone/>
            </a:pPr>
            <a:r>
              <a:rPr lang="en-US" dirty="0" smtClean="0"/>
              <a:t>The control group of other 11 men received </a:t>
            </a:r>
          </a:p>
          <a:p>
            <a:pPr marL="0" indent="0">
              <a:buNone/>
            </a:pPr>
            <a:r>
              <a:rPr lang="en-US" dirty="0" smtClean="0"/>
              <a:t>a placebo that appeared identical. </a:t>
            </a:r>
            <a:endParaRPr lang="en-US" dirty="0"/>
          </a:p>
        </p:txBody>
      </p:sp>
      <p:pic>
        <p:nvPicPr>
          <p:cNvPr id="5" name="Picture 4"/>
          <p:cNvPicPr>
            <a:picLocks noChangeAspect="1"/>
          </p:cNvPicPr>
          <p:nvPr/>
        </p:nvPicPr>
        <p:blipFill>
          <a:blip r:embed="rId2"/>
          <a:stretch>
            <a:fillRect/>
          </a:stretch>
        </p:blipFill>
        <p:spPr>
          <a:xfrm>
            <a:off x="7850324" y="508012"/>
            <a:ext cx="3503476" cy="5918201"/>
          </a:xfrm>
          <a:prstGeom prst="rect">
            <a:avLst/>
          </a:prstGeom>
        </p:spPr>
      </p:pic>
    </p:spTree>
    <p:extLst>
      <p:ext uri="{BB962C8B-B14F-4D97-AF65-F5344CB8AC3E}">
        <p14:creationId xmlns:p14="http://schemas.microsoft.com/office/powerpoint/2010/main" val="34041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0875"/>
          </a:xfrm>
        </p:spPr>
        <p:txBody>
          <a:bodyPr>
            <a:normAutofit fontScale="90000"/>
          </a:bodyPr>
          <a:lstStyle/>
          <a:p>
            <a:r>
              <a:rPr lang="en-US" dirty="0" smtClean="0"/>
              <a:t>Excel result</a:t>
            </a:r>
            <a:endParaRPr lang="en-US" dirty="0"/>
          </a:p>
        </p:txBody>
      </p:sp>
      <p:pic>
        <p:nvPicPr>
          <p:cNvPr id="4" name="Content Placeholder 3"/>
          <p:cNvPicPr>
            <a:picLocks noGrp="1" noChangeAspect="1"/>
          </p:cNvPicPr>
          <p:nvPr>
            <p:ph idx="1"/>
          </p:nvPr>
        </p:nvPicPr>
        <p:blipFill>
          <a:blip r:embed="rId2"/>
          <a:stretch>
            <a:fillRect/>
          </a:stretch>
        </p:blipFill>
        <p:spPr>
          <a:xfrm>
            <a:off x="5198658" y="887052"/>
            <a:ext cx="6677891" cy="3517900"/>
          </a:xfrm>
          <a:prstGeom prst="rect">
            <a:avLst/>
          </a:prstGeom>
        </p:spPr>
      </p:pic>
      <p:sp>
        <p:nvSpPr>
          <p:cNvPr id="6" name="TextBox 5"/>
          <p:cNvSpPr txBox="1"/>
          <p:nvPr/>
        </p:nvSpPr>
        <p:spPr>
          <a:xfrm>
            <a:off x="1089891" y="1304299"/>
            <a:ext cx="3205018" cy="923330"/>
          </a:xfrm>
          <a:prstGeom prst="rect">
            <a:avLst/>
          </a:prstGeom>
          <a:noFill/>
        </p:spPr>
        <p:txBody>
          <a:bodyPr wrap="square" rtlCol="0">
            <a:spAutoFit/>
          </a:bodyPr>
          <a:lstStyle/>
          <a:p>
            <a:r>
              <a:rPr lang="en-US" dirty="0" smtClean="0"/>
              <a:t>Click </a:t>
            </a:r>
            <a:r>
              <a:rPr lang="en-US" dirty="0" err="1" smtClean="0"/>
              <a:t>data</a:t>
            </a:r>
            <a:r>
              <a:rPr lang="en-US" dirty="0" err="1" smtClean="0">
                <a:sym typeface="Wingdings" panose="05000000000000000000" pitchFamily="2" charset="2"/>
              </a:rPr>
              <a:t>data</a:t>
            </a:r>
            <a:r>
              <a:rPr lang="en-US" dirty="0" smtClean="0">
                <a:sym typeface="Wingdings" panose="05000000000000000000" pitchFamily="2" charset="2"/>
              </a:rPr>
              <a:t> analysis</a:t>
            </a:r>
          </a:p>
          <a:p>
            <a:r>
              <a:rPr lang="en-US" dirty="0" smtClean="0">
                <a:sym typeface="Wingdings" panose="05000000000000000000" pitchFamily="2" charset="2"/>
              </a:rPr>
              <a:t></a:t>
            </a:r>
          </a:p>
          <a:p>
            <a:endParaRPr lang="en-US" dirty="0"/>
          </a:p>
        </p:txBody>
      </p:sp>
      <p:pic>
        <p:nvPicPr>
          <p:cNvPr id="7" name="Picture 6"/>
          <p:cNvPicPr>
            <a:picLocks noChangeAspect="1"/>
          </p:cNvPicPr>
          <p:nvPr/>
        </p:nvPicPr>
        <p:blipFill>
          <a:blip r:embed="rId3"/>
          <a:stretch>
            <a:fillRect/>
          </a:stretch>
        </p:blipFill>
        <p:spPr>
          <a:xfrm>
            <a:off x="367800" y="1676117"/>
            <a:ext cx="4630400" cy="2514600"/>
          </a:xfrm>
          <a:prstGeom prst="rect">
            <a:avLst/>
          </a:prstGeom>
        </p:spPr>
      </p:pic>
      <p:pic>
        <p:nvPicPr>
          <p:cNvPr id="8" name="Picture 7"/>
          <p:cNvPicPr>
            <a:picLocks noChangeAspect="1"/>
          </p:cNvPicPr>
          <p:nvPr/>
        </p:nvPicPr>
        <p:blipFill>
          <a:blip r:embed="rId4"/>
          <a:stretch>
            <a:fillRect/>
          </a:stretch>
        </p:blipFill>
        <p:spPr>
          <a:xfrm>
            <a:off x="367800" y="4220169"/>
            <a:ext cx="4630400" cy="2659278"/>
          </a:xfrm>
          <a:prstGeom prst="rect">
            <a:avLst/>
          </a:prstGeom>
        </p:spPr>
      </p:pic>
    </p:spTree>
    <p:extLst>
      <p:ext uri="{BB962C8B-B14F-4D97-AF65-F5344CB8AC3E}">
        <p14:creationId xmlns:p14="http://schemas.microsoft.com/office/powerpoint/2010/main" val="2861858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9662" y="423862"/>
            <a:ext cx="9972675" cy="6010275"/>
          </a:xfrm>
          <a:prstGeom prst="rect">
            <a:avLst/>
          </a:prstGeom>
        </p:spPr>
      </p:pic>
    </p:spTree>
    <p:extLst>
      <p:ext uri="{BB962C8B-B14F-4D97-AF65-F5344CB8AC3E}">
        <p14:creationId xmlns:p14="http://schemas.microsoft.com/office/powerpoint/2010/main" val="28989711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idx="4294967295"/>
          </p:nvPr>
        </p:nvSpPr>
        <p:spPr>
          <a:xfrm>
            <a:off x="2133601" y="300038"/>
            <a:ext cx="7629525" cy="533400"/>
          </a:xfrm>
        </p:spPr>
        <p:txBody>
          <a:bodyPr>
            <a:normAutofit fontScale="90000"/>
          </a:bodyPr>
          <a:lstStyle/>
          <a:p>
            <a:pPr eaLnBrk="1" hangingPunct="1">
              <a:lnSpc>
                <a:spcPct val="110000"/>
              </a:lnSpc>
            </a:pPr>
            <a:r>
              <a:rPr lang="en-US" smtClean="0">
                <a:solidFill>
                  <a:srgbClr val="073779"/>
                </a:solidFill>
                <a:latin typeface="Arial (Headings)" charset="0"/>
                <a:ea typeface="ＭＳ Ｐゴシック" pitchFamily="34" charset="-128"/>
              </a:rPr>
              <a:t>Pooled Two-Sample Procedures</a:t>
            </a:r>
          </a:p>
        </p:txBody>
      </p:sp>
      <p:sp>
        <p:nvSpPr>
          <p:cNvPr id="69634" name="Rectangle 3"/>
          <p:cNvSpPr>
            <a:spLocks noGrp="1" noChangeArrowheads="1"/>
          </p:cNvSpPr>
          <p:nvPr>
            <p:ph type="body" idx="4294967295"/>
          </p:nvPr>
        </p:nvSpPr>
        <p:spPr>
          <a:xfrm>
            <a:off x="1981200" y="1381125"/>
            <a:ext cx="8229600" cy="2819400"/>
          </a:xfrm>
        </p:spPr>
        <p:txBody>
          <a:bodyPr/>
          <a:lstStyle/>
          <a:p>
            <a:pPr marL="0" indent="0">
              <a:buNone/>
            </a:pPr>
            <a:r>
              <a:rPr lang="en-US" smtClean="0">
                <a:solidFill>
                  <a:schemeClr val="tx1"/>
                </a:solidFill>
                <a:ea typeface="ＭＳ Ｐゴシック" pitchFamily="34" charset="-128"/>
              </a:rPr>
              <a:t>There are two versions of the two-sample </a:t>
            </a:r>
            <a:r>
              <a:rPr lang="en-US" i="1" smtClean="0">
                <a:solidFill>
                  <a:schemeClr val="tx1"/>
                </a:solidFill>
                <a:ea typeface="ＭＳ Ｐゴシック" pitchFamily="34" charset="-128"/>
              </a:rPr>
              <a:t>t</a:t>
            </a:r>
            <a:r>
              <a:rPr lang="en-US" smtClean="0">
                <a:solidFill>
                  <a:schemeClr val="tx1"/>
                </a:solidFill>
                <a:ea typeface="ＭＳ Ｐゴシック" pitchFamily="34" charset="-128"/>
              </a:rPr>
              <a:t>-test: one </a:t>
            </a:r>
            <a:r>
              <a:rPr lang="en-US" b="1" smtClean="0">
                <a:solidFill>
                  <a:schemeClr val="tx1"/>
                </a:solidFill>
                <a:ea typeface="ＭＳ Ｐゴシック" pitchFamily="34" charset="-128"/>
              </a:rPr>
              <a:t>assuming equal variance (</a:t>
            </a:r>
            <a:r>
              <a:rPr lang="ja-JP" altLang="en-US" b="1" smtClean="0">
                <a:solidFill>
                  <a:schemeClr val="tx1"/>
                </a:solidFill>
                <a:ea typeface="ＭＳ Ｐゴシック" pitchFamily="34" charset="-128"/>
              </a:rPr>
              <a:t>“</a:t>
            </a:r>
            <a:r>
              <a:rPr lang="en-US" altLang="ja-JP" b="1" smtClean="0">
                <a:solidFill>
                  <a:schemeClr val="tx1"/>
                </a:solidFill>
                <a:ea typeface="ＭＳ Ｐゴシック" pitchFamily="34" charset="-128"/>
              </a:rPr>
              <a:t>pooled two-sample test</a:t>
            </a:r>
            <a:r>
              <a:rPr lang="ja-JP" altLang="en-US" b="1" smtClean="0">
                <a:solidFill>
                  <a:schemeClr val="tx1"/>
                </a:solidFill>
                <a:ea typeface="ＭＳ Ｐゴシック" pitchFamily="34" charset="-128"/>
              </a:rPr>
              <a:t>”</a:t>
            </a:r>
            <a:r>
              <a:rPr lang="en-US" altLang="ja-JP" b="1" smtClean="0">
                <a:solidFill>
                  <a:schemeClr val="tx1"/>
                </a:solidFill>
                <a:ea typeface="ＭＳ Ｐゴシック" pitchFamily="34" charset="-128"/>
              </a:rPr>
              <a:t>) </a:t>
            </a:r>
            <a:r>
              <a:rPr lang="en-US" altLang="ja-JP" smtClean="0">
                <a:solidFill>
                  <a:schemeClr val="tx1"/>
                </a:solidFill>
                <a:ea typeface="ＭＳ Ｐゴシック" pitchFamily="34" charset="-128"/>
              </a:rPr>
              <a:t>and one </a:t>
            </a:r>
            <a:r>
              <a:rPr lang="en-US" altLang="ja-JP" b="1" smtClean="0">
                <a:solidFill>
                  <a:schemeClr val="tx1"/>
                </a:solidFill>
                <a:ea typeface="ＭＳ Ｐゴシック" pitchFamily="34" charset="-128"/>
              </a:rPr>
              <a:t>not assuming equal variance </a:t>
            </a:r>
            <a:r>
              <a:rPr lang="en-US" altLang="ja-JP" smtClean="0">
                <a:solidFill>
                  <a:schemeClr val="tx1"/>
                </a:solidFill>
                <a:ea typeface="ＭＳ Ｐゴシック" pitchFamily="34" charset="-128"/>
              </a:rPr>
              <a:t>(</a:t>
            </a:r>
            <a:r>
              <a:rPr lang="ja-JP" altLang="en-US" b="1" smtClean="0">
                <a:solidFill>
                  <a:schemeClr val="tx1"/>
                </a:solidFill>
                <a:ea typeface="ＭＳ Ｐゴシック" pitchFamily="34" charset="-128"/>
              </a:rPr>
              <a:t>“</a:t>
            </a:r>
            <a:r>
              <a:rPr lang="en-US" altLang="ja-JP" b="1" smtClean="0">
                <a:solidFill>
                  <a:schemeClr val="tx1"/>
                </a:solidFill>
                <a:ea typeface="ＭＳ Ｐゴシック" pitchFamily="34" charset="-128"/>
              </a:rPr>
              <a:t>unequal</a:t>
            </a:r>
            <a:r>
              <a:rPr lang="ja-JP" altLang="en-US" b="1" smtClean="0">
                <a:solidFill>
                  <a:schemeClr val="tx1"/>
                </a:solidFill>
                <a:ea typeface="ＭＳ Ｐゴシック" pitchFamily="34" charset="-128"/>
              </a:rPr>
              <a:t>”</a:t>
            </a:r>
            <a:r>
              <a:rPr lang="en-US" altLang="ja-JP" b="1" smtClean="0">
                <a:solidFill>
                  <a:schemeClr val="tx1"/>
                </a:solidFill>
                <a:ea typeface="ＭＳ Ｐゴシック" pitchFamily="34" charset="-128"/>
              </a:rPr>
              <a:t> variance</a:t>
            </a:r>
            <a:r>
              <a:rPr lang="en-US" altLang="ja-JP" smtClean="0">
                <a:solidFill>
                  <a:schemeClr val="tx1"/>
                </a:solidFill>
                <a:ea typeface="ＭＳ Ｐゴシック" pitchFamily="34" charset="-128"/>
              </a:rPr>
              <a:t>, as we have studied)</a:t>
            </a:r>
            <a:r>
              <a:rPr lang="en-US" altLang="ja-JP" b="1" smtClean="0">
                <a:solidFill>
                  <a:schemeClr val="tx1"/>
                </a:solidFill>
                <a:ea typeface="ＭＳ Ｐゴシック" pitchFamily="34" charset="-128"/>
              </a:rPr>
              <a:t> </a:t>
            </a:r>
            <a:r>
              <a:rPr lang="en-US" altLang="ja-JP" smtClean="0">
                <a:solidFill>
                  <a:schemeClr val="tx1"/>
                </a:solidFill>
                <a:ea typeface="ＭＳ Ｐゴシック" pitchFamily="34" charset="-128"/>
              </a:rPr>
              <a:t>for the two populations. They have slightly different formulas and degrees of freedom.</a:t>
            </a:r>
            <a:endParaRPr lang="en-US" sz="1400">
              <a:ea typeface="ＭＳ Ｐゴシック" pitchFamily="34" charset="-128"/>
            </a:endParaRPr>
          </a:p>
        </p:txBody>
      </p:sp>
      <p:sp>
        <p:nvSpPr>
          <p:cNvPr id="69635" name="Rectangle 4"/>
          <p:cNvSpPr>
            <a:spLocks noChangeArrowheads="1"/>
          </p:cNvSpPr>
          <p:nvPr/>
        </p:nvSpPr>
        <p:spPr bwMode="auto">
          <a:xfrm>
            <a:off x="2133600" y="5589588"/>
            <a:ext cx="3505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sz="1600" i="1"/>
              <a:t>Two Normally distributed populations with unequal variances</a:t>
            </a:r>
          </a:p>
        </p:txBody>
      </p:sp>
      <p:pic>
        <p:nvPicPr>
          <p:cNvPr id="69636" name="Picture 5" descr="The image shows a graph depicting two normally distributed populations with unequal variances. The graph with greater variance has flattened bell curve with more tail area whereas the graph of smaller variance is hightened with less tail area."/>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3440114"/>
            <a:ext cx="4038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9958" name="Rectangle 6"/>
          <p:cNvSpPr>
            <a:spLocks noChangeArrowheads="1"/>
          </p:cNvSpPr>
          <p:nvPr/>
        </p:nvSpPr>
        <p:spPr bwMode="auto">
          <a:xfrm>
            <a:off x="6096000" y="2963863"/>
            <a:ext cx="42672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rgbClr val="00CC99"/>
              </a:buClr>
              <a:buSzPct val="65000"/>
              <a:buFont typeface="Wingdings" pitchFamily="2" charset="2"/>
              <a:buNone/>
            </a:pPr>
            <a:r>
              <a:rPr lang="en-US" sz="2000"/>
              <a:t>The pooled (equal variance) two-sample </a:t>
            </a:r>
            <a:r>
              <a:rPr lang="en-US" sz="2000" i="1"/>
              <a:t>t</a:t>
            </a:r>
            <a:r>
              <a:rPr lang="en-US" sz="2000"/>
              <a:t>-test was often used before computers because it has exactly the </a:t>
            </a:r>
            <a:r>
              <a:rPr lang="en-US" sz="2000" i="1"/>
              <a:t>t</a:t>
            </a:r>
            <a:r>
              <a:rPr lang="en-US" sz="2000"/>
              <a:t> distribution for degrees of freedom </a:t>
            </a:r>
            <a:r>
              <a:rPr lang="en-US" sz="2000" i="1"/>
              <a:t>n</a:t>
            </a:r>
            <a:r>
              <a:rPr lang="en-US" sz="2000" baseline="-25000"/>
              <a:t>1</a:t>
            </a:r>
            <a:r>
              <a:rPr lang="en-US" sz="2000"/>
              <a:t> + </a:t>
            </a:r>
            <a:r>
              <a:rPr lang="en-US" sz="2000" i="1"/>
              <a:t>n</a:t>
            </a:r>
            <a:r>
              <a:rPr lang="en-US" sz="2000" baseline="-25000"/>
              <a:t>2</a:t>
            </a:r>
            <a:r>
              <a:rPr lang="en-US" sz="2000"/>
              <a:t> − 2. </a:t>
            </a:r>
          </a:p>
          <a:p>
            <a:pPr eaLnBrk="1" hangingPunct="1">
              <a:spcBef>
                <a:spcPct val="60000"/>
              </a:spcBef>
              <a:buClr>
                <a:srgbClr val="00CC99"/>
              </a:buClr>
              <a:buSzPct val="65000"/>
              <a:buFont typeface="Wingdings" pitchFamily="2" charset="2"/>
              <a:buNone/>
            </a:pPr>
            <a:r>
              <a:rPr lang="en-US" sz="2000"/>
              <a:t>However, the assumption of equal variances is difficult to check; thus, the unequal variance test is safer. </a:t>
            </a:r>
          </a:p>
        </p:txBody>
      </p:sp>
      <p:sp>
        <p:nvSpPr>
          <p:cNvPr id="69638"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80000"/>
              </a:lnSpc>
            </a:pPr>
            <a:fld id="{50AAA720-2077-4ED6-9F53-812E7F474CD3}" type="slidenum">
              <a:rPr lang="en-US" sz="1200">
                <a:solidFill>
                  <a:schemeClr val="accent1"/>
                </a:solidFill>
              </a:rPr>
              <a:pPr>
                <a:lnSpc>
                  <a:spcPct val="80000"/>
                </a:lnSpc>
              </a:pPr>
              <a:t>60</a:t>
            </a:fld>
            <a:endParaRPr lang="en-US" sz="1200">
              <a:solidFill>
                <a:schemeClr val="accent1"/>
              </a:solidFill>
            </a:endParaRPr>
          </a:p>
        </p:txBody>
      </p:sp>
    </p:spTree>
    <p:extLst>
      <p:ext uri="{BB962C8B-B14F-4D97-AF65-F5344CB8AC3E}">
        <p14:creationId xmlns:p14="http://schemas.microsoft.com/office/powerpoint/2010/main" val="22740094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99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5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52600" y="266700"/>
            <a:ext cx="8686800" cy="6324600"/>
          </a:xfrm>
          <a:prstGeom prst="rect">
            <a:avLst/>
          </a:prstGeom>
        </p:spPr>
      </p:pic>
    </p:spTree>
    <p:extLst>
      <p:ext uri="{BB962C8B-B14F-4D97-AF65-F5344CB8AC3E}">
        <p14:creationId xmlns:p14="http://schemas.microsoft.com/office/powerpoint/2010/main" val="41938096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8AF65C98-70A2-4819-B523-D4848F83D153}" type="slidenum">
              <a:rPr lang="en-US" sz="1400">
                <a:solidFill>
                  <a:schemeClr val="accent1"/>
                </a:solidFill>
              </a:rPr>
              <a:pPr/>
              <a:t>62</a:t>
            </a:fld>
            <a:endParaRPr lang="en-US" sz="1400">
              <a:solidFill>
                <a:schemeClr val="accent1"/>
              </a:solidFill>
            </a:endParaRPr>
          </a:p>
        </p:txBody>
      </p:sp>
      <p:sp>
        <p:nvSpPr>
          <p:cNvPr id="4" name="Title 3"/>
          <p:cNvSpPr>
            <a:spLocks noGrp="1"/>
          </p:cNvSpPr>
          <p:nvPr>
            <p:ph type="title"/>
          </p:nvPr>
        </p:nvSpPr>
        <p:spPr>
          <a:xfrm>
            <a:off x="1949450" y="63314"/>
            <a:ext cx="6508750" cy="662174"/>
          </a:xfrm>
        </p:spPr>
        <p:txBody>
          <a:bodyPr>
            <a:normAutofit fontScale="90000"/>
          </a:bodyPr>
          <a:lstStyle/>
          <a:p>
            <a:r>
              <a:rPr lang="en-US" dirty="0" smtClean="0">
                <a:solidFill>
                  <a:srgbClr val="073779"/>
                </a:solidFill>
                <a:latin typeface="Arial (Headings)" charset="0"/>
              </a:rPr>
              <a:t>Example</a:t>
            </a:r>
            <a:endParaRPr lang="en-US" dirty="0"/>
          </a:p>
        </p:txBody>
      </p:sp>
      <p:sp>
        <p:nvSpPr>
          <p:cNvPr id="73731" name="TextBox 5"/>
          <p:cNvSpPr txBox="1">
            <a:spLocks noChangeArrowheads="1"/>
          </p:cNvSpPr>
          <p:nvPr/>
        </p:nvSpPr>
        <p:spPr bwMode="auto">
          <a:xfrm>
            <a:off x="2217739" y="833439"/>
            <a:ext cx="73056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000"/>
              <a:t>Does increasing the amount of calcium in our diet reduce blood pressure? A randomized comparative experiment gave one group of 10 black men a calcium supplement for 12 weeks and a control group of 11 black men a placebo that appeared identical. The summary statistics are given below for the decreases in blood pressure.</a:t>
            </a:r>
          </a:p>
        </p:txBody>
      </p:sp>
      <p:graphicFrame>
        <p:nvGraphicFramePr>
          <p:cNvPr id="3" name="Table 2" descr="The image shows a table with group &quot;Calcium&quot; and &quot;Placebo&quot; containing &quot;n&quot; value 10 and 11, respectively. Mean  value 5.000 and minus 0.273 correspond to the group &quot;Calcium&quot; and &quot;Placebo,&quot; respectively. Standard deviation &quot;s&quot; value 8.743 and 5.901 correspond to the group &quot;Calcium&quot; and &quot;Placebo,&quot; respectively."/>
          <p:cNvGraphicFramePr>
            <a:graphicFrameLocks noGrp="1"/>
          </p:cNvGraphicFramePr>
          <p:nvPr>
            <p:extLst/>
          </p:nvPr>
        </p:nvGraphicFramePr>
        <p:xfrm>
          <a:off x="1949450" y="2871788"/>
          <a:ext cx="3449638" cy="1112838"/>
        </p:xfrm>
        <a:graphic>
          <a:graphicData uri="http://schemas.openxmlformats.org/drawingml/2006/table">
            <a:tbl>
              <a:tblPr firstRow="1" bandRow="1">
                <a:tableStyleId>{0E3FDE45-AF77-4B5C-9715-49D594BDF05E}</a:tableStyleId>
              </a:tblPr>
              <a:tblGrid>
                <a:gridCol w="1219009">
                  <a:extLst>
                    <a:ext uri="{9D8B030D-6E8A-4147-A177-3AD203B41FA5}">
                      <a16:colId xmlns:a16="http://schemas.microsoft.com/office/drawing/2014/main" val="20000"/>
                    </a:ext>
                  </a:extLst>
                </a:gridCol>
                <a:gridCol w="526657">
                  <a:extLst>
                    <a:ext uri="{9D8B030D-6E8A-4147-A177-3AD203B41FA5}">
                      <a16:colId xmlns:a16="http://schemas.microsoft.com/office/drawing/2014/main" val="20001"/>
                    </a:ext>
                  </a:extLst>
                </a:gridCol>
                <a:gridCol w="944239">
                  <a:extLst>
                    <a:ext uri="{9D8B030D-6E8A-4147-A177-3AD203B41FA5}">
                      <a16:colId xmlns:a16="http://schemas.microsoft.com/office/drawing/2014/main" val="20002"/>
                    </a:ext>
                  </a:extLst>
                </a:gridCol>
                <a:gridCol w="759733">
                  <a:extLst>
                    <a:ext uri="{9D8B030D-6E8A-4147-A177-3AD203B41FA5}">
                      <a16:colId xmlns:a16="http://schemas.microsoft.com/office/drawing/2014/main" val="20003"/>
                    </a:ext>
                  </a:extLst>
                </a:gridCol>
              </a:tblGrid>
              <a:tr h="370946">
                <a:tc>
                  <a:txBody>
                    <a:bodyPr/>
                    <a:lstStyle/>
                    <a:p>
                      <a:pPr algn="ctr"/>
                      <a:r>
                        <a:rPr lang="en-US" sz="1800" dirty="0" smtClean="0"/>
                        <a:t>Group</a:t>
                      </a:r>
                      <a:endParaRPr lang="en-US" sz="1800" dirty="0"/>
                    </a:p>
                  </a:txBody>
                  <a:tcPr marL="91426" marR="91426" marT="45733" marB="45733"/>
                </a:tc>
                <a:tc>
                  <a:txBody>
                    <a:bodyPr/>
                    <a:lstStyle/>
                    <a:p>
                      <a:pPr algn="ctr"/>
                      <a:r>
                        <a:rPr lang="en-US" sz="1800" i="1" dirty="0" smtClean="0"/>
                        <a:t>n</a:t>
                      </a:r>
                      <a:endParaRPr lang="en-US" sz="1800" i="1" dirty="0"/>
                    </a:p>
                  </a:txBody>
                  <a:tcPr marL="91426" marR="91426" marT="45733" marB="45733"/>
                </a:tc>
                <a:tc>
                  <a:txBody>
                    <a:bodyPr/>
                    <a:lstStyle/>
                    <a:p>
                      <a:pPr algn="ctr"/>
                      <a:r>
                        <a:rPr lang="en-US" sz="1800" dirty="0" smtClean="0"/>
                        <a:t>Mean</a:t>
                      </a:r>
                      <a:endParaRPr lang="en-US" sz="1800" dirty="0"/>
                    </a:p>
                  </a:txBody>
                  <a:tcPr marL="91426" marR="91426" marT="45733" marB="45733"/>
                </a:tc>
                <a:tc>
                  <a:txBody>
                    <a:bodyPr/>
                    <a:lstStyle/>
                    <a:p>
                      <a:pPr algn="ctr"/>
                      <a:r>
                        <a:rPr lang="en-US" sz="1800" dirty="0" smtClean="0"/>
                        <a:t>s</a:t>
                      </a:r>
                      <a:endParaRPr lang="en-US" sz="1800" dirty="0"/>
                    </a:p>
                  </a:txBody>
                  <a:tcPr marL="91426" marR="91426" marT="45733" marB="45733"/>
                </a:tc>
                <a:extLst>
                  <a:ext uri="{0D108BD9-81ED-4DB2-BD59-A6C34878D82A}">
                    <a16:rowId xmlns:a16="http://schemas.microsoft.com/office/drawing/2014/main" val="10000"/>
                  </a:ext>
                </a:extLst>
              </a:tr>
              <a:tr h="370946">
                <a:tc>
                  <a:txBody>
                    <a:bodyPr/>
                    <a:lstStyle/>
                    <a:p>
                      <a:r>
                        <a:rPr lang="en-US" sz="1800" dirty="0" smtClean="0"/>
                        <a:t>Calcium</a:t>
                      </a:r>
                      <a:endParaRPr lang="en-US" sz="1800" dirty="0"/>
                    </a:p>
                  </a:txBody>
                  <a:tcPr marL="91426" marR="91426" marT="45733" marB="45733"/>
                </a:tc>
                <a:tc>
                  <a:txBody>
                    <a:bodyPr/>
                    <a:lstStyle/>
                    <a:p>
                      <a:r>
                        <a:rPr lang="en-US" sz="1800" dirty="0" smtClean="0"/>
                        <a:t>10</a:t>
                      </a:r>
                      <a:endParaRPr lang="en-US" sz="1800" dirty="0"/>
                    </a:p>
                  </a:txBody>
                  <a:tcPr marL="91426" marR="91426" marT="45733" marB="45733"/>
                </a:tc>
                <a:tc>
                  <a:txBody>
                    <a:bodyPr/>
                    <a:lstStyle/>
                    <a:p>
                      <a:r>
                        <a:rPr lang="en-US" sz="1800" dirty="0" smtClean="0"/>
                        <a:t>5.000</a:t>
                      </a:r>
                      <a:endParaRPr lang="en-US" sz="1800" dirty="0"/>
                    </a:p>
                  </a:txBody>
                  <a:tcPr marL="91426" marR="91426" marT="45733" marB="45733"/>
                </a:tc>
                <a:tc>
                  <a:txBody>
                    <a:bodyPr/>
                    <a:lstStyle/>
                    <a:p>
                      <a:r>
                        <a:rPr lang="en-US" sz="1800" dirty="0" smtClean="0"/>
                        <a:t>8.743</a:t>
                      </a:r>
                      <a:endParaRPr lang="en-US" sz="1800" dirty="0"/>
                    </a:p>
                  </a:txBody>
                  <a:tcPr marL="91426" marR="91426" marT="45733" marB="45733"/>
                </a:tc>
                <a:extLst>
                  <a:ext uri="{0D108BD9-81ED-4DB2-BD59-A6C34878D82A}">
                    <a16:rowId xmlns:a16="http://schemas.microsoft.com/office/drawing/2014/main" val="10001"/>
                  </a:ext>
                </a:extLst>
              </a:tr>
              <a:tr h="370946">
                <a:tc>
                  <a:txBody>
                    <a:bodyPr/>
                    <a:lstStyle/>
                    <a:p>
                      <a:r>
                        <a:rPr lang="en-US" sz="1800" dirty="0" smtClean="0"/>
                        <a:t>Placebo</a:t>
                      </a:r>
                      <a:endParaRPr lang="en-US" sz="1800" dirty="0"/>
                    </a:p>
                  </a:txBody>
                  <a:tcPr marL="91426" marR="91426" marT="45733" marB="45733"/>
                </a:tc>
                <a:tc>
                  <a:txBody>
                    <a:bodyPr/>
                    <a:lstStyle/>
                    <a:p>
                      <a:r>
                        <a:rPr lang="en-US" sz="1800" dirty="0" smtClean="0"/>
                        <a:t>11</a:t>
                      </a:r>
                      <a:endParaRPr lang="en-US" sz="1800" dirty="0"/>
                    </a:p>
                  </a:txBody>
                  <a:tcPr marL="91426" marR="91426" marT="45733" marB="45733"/>
                </a:tc>
                <a:tc>
                  <a:txBody>
                    <a:bodyPr/>
                    <a:lstStyle/>
                    <a:p>
                      <a:r>
                        <a:rPr lang="en-US" sz="1800" dirty="0" smtClean="0"/>
                        <a:t>-.273</a:t>
                      </a:r>
                      <a:endParaRPr lang="en-US" sz="1800" dirty="0"/>
                    </a:p>
                  </a:txBody>
                  <a:tcPr marL="91426" marR="91426" marT="45733" marB="45733"/>
                </a:tc>
                <a:tc>
                  <a:txBody>
                    <a:bodyPr/>
                    <a:lstStyle/>
                    <a:p>
                      <a:r>
                        <a:rPr lang="en-US" sz="1800" dirty="0" smtClean="0"/>
                        <a:t>5.901</a:t>
                      </a:r>
                      <a:endParaRPr lang="en-US" sz="1800" dirty="0"/>
                    </a:p>
                  </a:txBody>
                  <a:tcPr marL="91426" marR="91426" marT="45733" marB="45733"/>
                </a:tc>
                <a:extLst>
                  <a:ext uri="{0D108BD9-81ED-4DB2-BD59-A6C34878D82A}">
                    <a16:rowId xmlns:a16="http://schemas.microsoft.com/office/drawing/2014/main" val="10002"/>
                  </a:ext>
                </a:extLst>
              </a:tr>
            </a:tbl>
          </a:graphicData>
        </a:graphic>
      </p:graphicFrame>
      <p:graphicFrame>
        <p:nvGraphicFramePr>
          <p:cNvPr id="73732" name="Object 4" descr="The image shows mathematical expression as square of &quot;s&quot; subscript &quot;p&quot; equals to bracket open 10 minus 1 bracket close, multiply by square of 8.743, plus, bracket open 11 minus 1 bracket close, multiply by square of 5.901. The whole numerator is divided by 10 plus 11 minus 2, which is equal to 54.536."/>
          <p:cNvGraphicFramePr>
            <a:graphicFrameLocks noChangeAspect="1"/>
          </p:cNvGraphicFramePr>
          <p:nvPr>
            <p:extLst/>
          </p:nvPr>
        </p:nvGraphicFramePr>
        <p:xfrm>
          <a:off x="5918200" y="2486025"/>
          <a:ext cx="4325938" cy="1309688"/>
        </p:xfrm>
        <a:graphic>
          <a:graphicData uri="http://schemas.openxmlformats.org/presentationml/2006/ole">
            <mc:AlternateContent xmlns:mc="http://schemas.openxmlformats.org/markup-compatibility/2006">
              <mc:Choice xmlns:v="urn:schemas-microsoft-com:vml" Requires="v">
                <p:oleObj spid="_x0000_s8254" name="Equation" r:id="rId4" imgW="2095500" imgH="635000" progId="Equation.3">
                  <p:embed/>
                </p:oleObj>
              </mc:Choice>
              <mc:Fallback>
                <p:oleObj name="Equation" r:id="rId4" imgW="2095500" imgH="635000" progId="Equation.3">
                  <p:embed/>
                  <p:pic>
                    <p:nvPicPr>
                      <p:cNvPr id="73732" name="Object 4" descr="The image shows mathematical expression as square of &quot;s&quot; subscript &quot;p&quot; equals to bracket open 10 minus 1 bracket close, multiply by square of 8.743, plus, bracket open 11 minus 1 bracket close, multiply by square of 5.901. The whole numerator is divided by 10 plus 11 minus 2, which is equal to 54.5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2486025"/>
                        <a:ext cx="4325938" cy="1309688"/>
                      </a:xfrm>
                      <a:prstGeom prst="rect">
                        <a:avLst/>
                      </a:prstGeom>
                      <a:solidFill>
                        <a:srgbClr val="6FA8F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5" name="Object 2" descr="The image shows mathematical expression given as: &quot;s&quot; subscript p equals to square root of 54.536, equals to 7.385."/>
          <p:cNvGraphicFramePr>
            <a:graphicFrameLocks noChangeAspect="1"/>
          </p:cNvGraphicFramePr>
          <p:nvPr>
            <p:extLst/>
          </p:nvPr>
        </p:nvGraphicFramePr>
        <p:xfrm>
          <a:off x="6872289" y="3786188"/>
          <a:ext cx="2890837" cy="576262"/>
        </p:xfrm>
        <a:graphic>
          <a:graphicData uri="http://schemas.openxmlformats.org/presentationml/2006/ole">
            <mc:AlternateContent xmlns:mc="http://schemas.openxmlformats.org/markup-compatibility/2006">
              <mc:Choice xmlns:v="urn:schemas-microsoft-com:vml" Requires="v">
                <p:oleObj spid="_x0000_s8255" name="Equation" r:id="rId6" imgW="1333500" imgH="266700" progId="Equation.3">
                  <p:embed/>
                </p:oleObj>
              </mc:Choice>
              <mc:Fallback>
                <p:oleObj name="Equation" r:id="rId6" imgW="1333500" imgH="266700" progId="Equation.3">
                  <p:embed/>
                  <p:pic>
                    <p:nvPicPr>
                      <p:cNvPr id="73735" name="Object 2" descr="The image shows mathematical expression given as: &quot;s&quot; subscript p equals to square root of 54.536, equals to 7.3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2289" y="3786188"/>
                        <a:ext cx="2890837" cy="576262"/>
                      </a:xfrm>
                      <a:prstGeom prst="rect">
                        <a:avLst/>
                      </a:prstGeom>
                      <a:solidFill>
                        <a:srgbClr val="6FA8F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3" name="Rectangle 12"/>
          <p:cNvSpPr>
            <a:spLocks noChangeArrowheads="1"/>
          </p:cNvSpPr>
          <p:nvPr/>
        </p:nvSpPr>
        <p:spPr bwMode="auto">
          <a:xfrm>
            <a:off x="2133600" y="4079875"/>
            <a:ext cx="4572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solidFill>
                  <a:srgbClr val="000000"/>
                </a:solidFill>
              </a:rPr>
              <a:t>To test the hypothesis </a:t>
            </a:r>
            <a:r>
              <a:rPr lang="en-US" i="1">
                <a:solidFill>
                  <a:srgbClr val="000000"/>
                </a:solidFill>
              </a:rPr>
              <a:t>H</a:t>
            </a:r>
            <a:r>
              <a:rPr lang="en-US" baseline="-25000">
                <a:solidFill>
                  <a:srgbClr val="000000"/>
                </a:solidFill>
              </a:rPr>
              <a:t>0</a:t>
            </a:r>
            <a:r>
              <a:rPr lang="en-US">
                <a:solidFill>
                  <a:srgbClr val="000000"/>
                </a:solidFill>
              </a:rPr>
              <a:t>: </a:t>
            </a:r>
            <a:r>
              <a:rPr lang="en-US" i="1">
                <a:solidFill>
                  <a:srgbClr val="000000"/>
                </a:solidFill>
              </a:rPr>
              <a:t>µ</a:t>
            </a:r>
            <a:r>
              <a:rPr lang="en-US" baseline="-25000">
                <a:solidFill>
                  <a:srgbClr val="000000"/>
                </a:solidFill>
              </a:rPr>
              <a:t>1</a:t>
            </a:r>
            <a:r>
              <a:rPr lang="en-US">
                <a:solidFill>
                  <a:srgbClr val="000000"/>
                </a:solidFill>
              </a:rPr>
              <a:t> = </a:t>
            </a:r>
            <a:r>
              <a:rPr lang="en-US" i="1">
                <a:solidFill>
                  <a:srgbClr val="000000"/>
                </a:solidFill>
              </a:rPr>
              <a:t>µ</a:t>
            </a:r>
            <a:r>
              <a:rPr lang="en-US" baseline="-25000">
                <a:solidFill>
                  <a:srgbClr val="000000"/>
                </a:solidFill>
              </a:rPr>
              <a:t>2</a:t>
            </a:r>
            <a:r>
              <a:rPr lang="en-US">
                <a:solidFill>
                  <a:srgbClr val="000000"/>
                </a:solidFill>
              </a:rPr>
              <a:t> against a </a:t>
            </a:r>
            <a:br>
              <a:rPr lang="en-US">
                <a:solidFill>
                  <a:srgbClr val="000000"/>
                </a:solidFill>
              </a:rPr>
            </a:br>
            <a:r>
              <a:rPr lang="en-US">
                <a:solidFill>
                  <a:srgbClr val="000000"/>
                </a:solidFill>
              </a:rPr>
              <a:t>one-sided or a two-sided alternative, compute the pooled two-sample </a:t>
            </a:r>
            <a:r>
              <a:rPr lang="en-US" i="1">
                <a:solidFill>
                  <a:srgbClr val="000000"/>
                </a:solidFill>
              </a:rPr>
              <a:t>t </a:t>
            </a:r>
            <a:r>
              <a:rPr lang="en-US">
                <a:solidFill>
                  <a:srgbClr val="000000"/>
                </a:solidFill>
              </a:rPr>
              <a:t>statistic for the </a:t>
            </a:r>
            <a:r>
              <a:rPr lang="en-US" i="1">
                <a:solidFill>
                  <a:srgbClr val="000000"/>
                </a:solidFill>
              </a:rPr>
              <a:t>t</a:t>
            </a:r>
            <a:r>
              <a:rPr lang="en-US">
                <a:solidFill>
                  <a:srgbClr val="000000"/>
                </a:solidFill>
              </a:rPr>
              <a:t>(</a:t>
            </a:r>
            <a:r>
              <a:rPr lang="en-US" i="1">
                <a:solidFill>
                  <a:srgbClr val="000000"/>
                </a:solidFill>
              </a:rPr>
              <a:t>n</a:t>
            </a:r>
            <a:r>
              <a:rPr lang="en-US" baseline="-25000">
                <a:solidFill>
                  <a:srgbClr val="000000"/>
                </a:solidFill>
              </a:rPr>
              <a:t>1</a:t>
            </a:r>
            <a:r>
              <a:rPr lang="en-US">
                <a:solidFill>
                  <a:srgbClr val="000000"/>
                </a:solidFill>
              </a:rPr>
              <a:t> + </a:t>
            </a:r>
            <a:r>
              <a:rPr lang="en-US" i="1">
                <a:solidFill>
                  <a:srgbClr val="000000"/>
                </a:solidFill>
              </a:rPr>
              <a:t>n</a:t>
            </a:r>
            <a:r>
              <a:rPr lang="en-US" baseline="-25000">
                <a:solidFill>
                  <a:srgbClr val="000000"/>
                </a:solidFill>
              </a:rPr>
              <a:t>2</a:t>
            </a:r>
            <a:r>
              <a:rPr lang="en-US">
                <a:solidFill>
                  <a:srgbClr val="000000"/>
                </a:solidFill>
              </a:rPr>
              <a:t> − 2)</a:t>
            </a:r>
            <a:r>
              <a:rPr lang="en-US" i="1">
                <a:solidFill>
                  <a:srgbClr val="000000"/>
                </a:solidFill>
              </a:rPr>
              <a:t> </a:t>
            </a:r>
            <a:r>
              <a:rPr lang="en-US">
                <a:solidFill>
                  <a:srgbClr val="000000"/>
                </a:solidFill>
              </a:rPr>
              <a:t>distribution.</a:t>
            </a:r>
            <a:endParaRPr lang="en-US"/>
          </a:p>
        </p:txBody>
      </p:sp>
      <p:sp>
        <p:nvSpPr>
          <p:cNvPr id="2" name="TextBox 1"/>
          <p:cNvSpPr txBox="1"/>
          <p:nvPr/>
        </p:nvSpPr>
        <p:spPr>
          <a:xfrm>
            <a:off x="2420938" y="5300663"/>
            <a:ext cx="4151312" cy="92333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eaLnBrk="1" hangingPunct="1">
              <a:defRPr/>
            </a:pPr>
            <a:r>
              <a:rPr lang="en-US" dirty="0"/>
              <a:t>The </a:t>
            </a:r>
            <a:r>
              <a:rPr lang="en-US" i="1" dirty="0"/>
              <a:t>P</a:t>
            </a:r>
            <a:r>
              <a:rPr lang="en-US" dirty="0"/>
              <a:t>-value from statistical software is </a:t>
            </a:r>
            <a:r>
              <a:rPr lang="en-US" i="1" dirty="0"/>
              <a:t>p</a:t>
            </a:r>
            <a:r>
              <a:rPr lang="en-US" dirty="0"/>
              <a:t> = 0.059, and we conclude that there is </a:t>
            </a:r>
            <a:r>
              <a:rPr lang="en-US" i="1" dirty="0"/>
              <a:t>some</a:t>
            </a:r>
            <a:r>
              <a:rPr lang="en-US" dirty="0"/>
              <a:t> evidence but not convincing evidence.</a:t>
            </a:r>
          </a:p>
        </p:txBody>
      </p:sp>
      <p:graphicFrame>
        <p:nvGraphicFramePr>
          <p:cNvPr id="73734" name="Object 2" descr="The image shows mathematical expression as t equals to 5.000 minus, bracket open minus 0.273 braacket close. The numerator is divided by the product of 7.385 and square root of 1 by 10 plus 1 by 11. Hence, t equals to 1.634."/>
          <p:cNvGraphicFramePr>
            <a:graphicFrameLocks noChangeAspect="1"/>
          </p:cNvGraphicFramePr>
          <p:nvPr>
            <p:extLst/>
          </p:nvPr>
        </p:nvGraphicFramePr>
        <p:xfrm>
          <a:off x="7011989" y="4643438"/>
          <a:ext cx="2560637" cy="1758950"/>
        </p:xfrm>
        <a:graphic>
          <a:graphicData uri="http://schemas.openxmlformats.org/presentationml/2006/ole">
            <mc:AlternateContent xmlns:mc="http://schemas.openxmlformats.org/markup-compatibility/2006">
              <mc:Choice xmlns:v="urn:schemas-microsoft-com:vml" Requires="v">
                <p:oleObj spid="_x0000_s8256" name="Equation" r:id="rId8" imgW="1181100" imgH="812800" progId="Equation.3">
                  <p:embed/>
                </p:oleObj>
              </mc:Choice>
              <mc:Fallback>
                <p:oleObj name="Equation" r:id="rId8" imgW="1181100" imgH="812800" progId="Equation.3">
                  <p:embed/>
                  <p:pic>
                    <p:nvPicPr>
                      <p:cNvPr id="73734" name="Object 2" descr="The image shows mathematical expression as t equals to 5.000 minus, bracket open minus 0.273 braacket close. The numerator is divided by the product of 7.385 and square root of 1 by 10 plus 1 by 11. Hence, t equals to 1.6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1989" y="4643438"/>
                        <a:ext cx="2560637" cy="1758950"/>
                      </a:xfrm>
                      <a:prstGeom prst="rect">
                        <a:avLst/>
                      </a:prstGeom>
                      <a:solidFill>
                        <a:srgbClr val="FFEB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06491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73732"/>
                                        </p:tgtEl>
                                        <p:attrNameLst>
                                          <p:attrName>style.visibility</p:attrName>
                                        </p:attrNameLst>
                                      </p:cBhvr>
                                      <p:to>
                                        <p:strVal val="visible"/>
                                      </p:to>
                                    </p:set>
                                    <p:animEffect transition="in" filter="blinds(horizontal)">
                                      <p:cBhvr>
                                        <p:cTn id="11" dur="500"/>
                                        <p:tgtEl>
                                          <p:spTgt spid="73732"/>
                                        </p:tgtEl>
                                      </p:cBhvr>
                                    </p:animEffect>
                                  </p:childTnLst>
                                </p:cTn>
                              </p:par>
                              <p:par>
                                <p:cTn id="12" presetID="3" presetClass="entr" presetSubtype="10" fill="hold" nodeType="withEffect">
                                  <p:stCondLst>
                                    <p:cond delay="0"/>
                                  </p:stCondLst>
                                  <p:childTnLst>
                                    <p:set>
                                      <p:cBhvr>
                                        <p:cTn id="13" dur="1" fill="hold">
                                          <p:stCondLst>
                                            <p:cond delay="0"/>
                                          </p:stCondLst>
                                        </p:cTn>
                                        <p:tgtEl>
                                          <p:spTgt spid="73735"/>
                                        </p:tgtEl>
                                        <p:attrNameLst>
                                          <p:attrName>style.visibility</p:attrName>
                                        </p:attrNameLst>
                                      </p:cBhvr>
                                      <p:to>
                                        <p:strVal val="visible"/>
                                      </p:to>
                                    </p:set>
                                    <p:animEffect transition="in" filter="blinds(horizontal)">
                                      <p:cBhvr>
                                        <p:cTn id="14" dur="500"/>
                                        <p:tgtEl>
                                          <p:spTgt spid="7373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73733"/>
                                        </p:tgtEl>
                                        <p:attrNameLst>
                                          <p:attrName>style.visibility</p:attrName>
                                        </p:attrNameLst>
                                      </p:cBhvr>
                                      <p:to>
                                        <p:strVal val="visible"/>
                                      </p:to>
                                    </p:set>
                                    <p:animEffect transition="in" filter="blinds(horizontal)">
                                      <p:cBhvr>
                                        <p:cTn id="19" dur="500"/>
                                        <p:tgtEl>
                                          <p:spTgt spid="7373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73734"/>
                                        </p:tgtEl>
                                        <p:attrNameLst>
                                          <p:attrName>style.visibility</p:attrName>
                                        </p:attrNameLst>
                                      </p:cBhvr>
                                      <p:to>
                                        <p:strVal val="visible"/>
                                      </p:to>
                                    </p:set>
                                    <p:animEffect transition="in" filter="blinds(horizontal)">
                                      <p:cBhvr>
                                        <p:cTn id="24" dur="500"/>
                                        <p:tgtEl>
                                          <p:spTgt spid="7373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linds(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7130"/>
          </a:xfrm>
        </p:spPr>
        <p:txBody>
          <a:bodyPr/>
          <a:lstStyle/>
          <a:p>
            <a:r>
              <a:rPr lang="en-US" dirty="0" smtClean="0"/>
              <a:t>Example of two sample t-test</a:t>
            </a:r>
            <a:endParaRPr lang="en-US" dirty="0"/>
          </a:p>
        </p:txBody>
      </p:sp>
      <p:sp>
        <p:nvSpPr>
          <p:cNvPr id="3" name="Content Placeholder 2"/>
          <p:cNvSpPr>
            <a:spLocks noGrp="1"/>
          </p:cNvSpPr>
          <p:nvPr>
            <p:ph idx="1"/>
          </p:nvPr>
        </p:nvSpPr>
        <p:spPr>
          <a:xfrm>
            <a:off x="838200" y="1182256"/>
            <a:ext cx="10515600" cy="4994707"/>
          </a:xfrm>
        </p:spPr>
        <p:txBody>
          <a:bodyPr/>
          <a:lstStyle/>
          <a:p>
            <a:pPr marL="0" indent="0">
              <a:buNone/>
            </a:pPr>
            <a:r>
              <a:rPr lang="en-US" dirty="0" smtClean="0"/>
              <a:t>Example: Calcium and blood pressure.  </a:t>
            </a:r>
          </a:p>
          <a:p>
            <a:pPr marL="0" indent="0">
              <a:buNone/>
            </a:pPr>
            <a:r>
              <a:rPr lang="en-US" dirty="0" smtClean="0"/>
              <a:t>Examination of a large sample of people </a:t>
            </a:r>
          </a:p>
          <a:p>
            <a:pPr marL="0" indent="0">
              <a:buNone/>
            </a:pPr>
            <a:r>
              <a:rPr lang="en-US" dirty="0" smtClean="0"/>
              <a:t>revealed a relationship between calcium </a:t>
            </a:r>
          </a:p>
          <a:p>
            <a:pPr marL="0" indent="0">
              <a:buNone/>
            </a:pPr>
            <a:r>
              <a:rPr lang="en-US" dirty="0" smtClean="0"/>
              <a:t>intake and blood pressure. A randomized </a:t>
            </a:r>
          </a:p>
          <a:p>
            <a:pPr marL="0" indent="0">
              <a:buNone/>
            </a:pPr>
            <a:r>
              <a:rPr lang="en-US" dirty="0" smtClean="0"/>
              <a:t>comparative experiment gave one group </a:t>
            </a:r>
          </a:p>
          <a:p>
            <a:pPr marL="0" indent="0">
              <a:buNone/>
            </a:pPr>
            <a:r>
              <a:rPr lang="en-US" dirty="0" smtClean="0"/>
              <a:t>of 10 men a calcium supplement for 12 weeks. </a:t>
            </a:r>
          </a:p>
          <a:p>
            <a:pPr marL="0" indent="0">
              <a:buNone/>
            </a:pPr>
            <a:r>
              <a:rPr lang="en-US" dirty="0" smtClean="0"/>
              <a:t>The control group of other 11 men received </a:t>
            </a:r>
          </a:p>
          <a:p>
            <a:pPr marL="0" indent="0">
              <a:buNone/>
            </a:pPr>
            <a:r>
              <a:rPr lang="en-US" dirty="0" smtClean="0"/>
              <a:t>a placebo that appeared identical. </a:t>
            </a:r>
            <a:endParaRPr lang="en-US" dirty="0"/>
          </a:p>
        </p:txBody>
      </p:sp>
      <p:pic>
        <p:nvPicPr>
          <p:cNvPr id="5" name="Picture 4"/>
          <p:cNvPicPr>
            <a:picLocks noChangeAspect="1"/>
          </p:cNvPicPr>
          <p:nvPr/>
        </p:nvPicPr>
        <p:blipFill>
          <a:blip r:embed="rId2"/>
          <a:stretch>
            <a:fillRect/>
          </a:stretch>
        </p:blipFill>
        <p:spPr>
          <a:xfrm>
            <a:off x="7850324" y="508012"/>
            <a:ext cx="3503476" cy="5918201"/>
          </a:xfrm>
          <a:prstGeom prst="rect">
            <a:avLst/>
          </a:prstGeom>
        </p:spPr>
      </p:pic>
    </p:spTree>
    <p:extLst>
      <p:ext uri="{BB962C8B-B14F-4D97-AF65-F5344CB8AC3E}">
        <p14:creationId xmlns:p14="http://schemas.microsoft.com/office/powerpoint/2010/main" val="894295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1305"/>
          </a:xfrm>
        </p:spPr>
        <p:txBody>
          <a:bodyPr>
            <a:normAutofit fontScale="90000"/>
          </a:bodyPr>
          <a:lstStyle/>
          <a:p>
            <a:r>
              <a:rPr lang="en-US" dirty="0" smtClean="0"/>
              <a:t>Excel result of Calcium and blood Pressure</a:t>
            </a:r>
            <a:br>
              <a:rPr lang="en-US" dirty="0" smtClean="0"/>
            </a:br>
            <a:r>
              <a:rPr lang="en-US" dirty="0" smtClean="0"/>
              <a:t>Assuming equal variance</a:t>
            </a:r>
            <a:endParaRPr lang="en-US" dirty="0"/>
          </a:p>
        </p:txBody>
      </p:sp>
      <p:sp>
        <p:nvSpPr>
          <p:cNvPr id="3" name="Content Placeholder 2"/>
          <p:cNvSpPr>
            <a:spLocks noGrp="1"/>
          </p:cNvSpPr>
          <p:nvPr>
            <p:ph idx="1"/>
          </p:nvPr>
        </p:nvSpPr>
        <p:spPr>
          <a:xfrm>
            <a:off x="838200" y="1178170"/>
            <a:ext cx="10515600" cy="4998793"/>
          </a:xfrm>
        </p:spPr>
        <p:txBody>
          <a:bodyPr/>
          <a:lstStyle/>
          <a:p>
            <a:pPr marL="0" indent="0">
              <a:buNone/>
            </a:pPr>
            <a:r>
              <a:rPr lang="en-US" dirty="0" smtClean="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79352688"/>
              </p:ext>
            </p:extLst>
          </p:nvPr>
        </p:nvGraphicFramePr>
        <p:xfrm>
          <a:off x="1424354" y="1485900"/>
          <a:ext cx="7658100" cy="4466492"/>
        </p:xfrm>
        <a:graphic>
          <a:graphicData uri="http://schemas.openxmlformats.org/presentationml/2006/ole">
            <mc:AlternateContent xmlns:mc="http://schemas.openxmlformats.org/markup-compatibility/2006">
              <mc:Choice xmlns:v="urn:schemas-microsoft-com:vml" Requires="v">
                <p:oleObj spid="_x0000_s9219" name="Worksheet" r:id="rId3" imgW="4019543" imgH="2295461" progId="Excel.Sheet.8">
                  <p:embed/>
                </p:oleObj>
              </mc:Choice>
              <mc:Fallback>
                <p:oleObj name="Worksheet" r:id="rId3" imgW="4019543" imgH="2295461" progId="Excel.Sheet.8">
                  <p:embed/>
                  <p:pic>
                    <p:nvPicPr>
                      <p:cNvPr id="0" name=""/>
                      <p:cNvPicPr/>
                      <p:nvPr/>
                    </p:nvPicPr>
                    <p:blipFill>
                      <a:blip r:embed="rId4"/>
                      <a:stretch>
                        <a:fillRect/>
                      </a:stretch>
                    </p:blipFill>
                    <p:spPr>
                      <a:xfrm>
                        <a:off x="1424354" y="1485900"/>
                        <a:ext cx="7658100" cy="4466492"/>
                      </a:xfrm>
                      <a:prstGeom prst="rect">
                        <a:avLst/>
                      </a:prstGeom>
                    </p:spPr>
                  </p:pic>
                </p:oleObj>
              </mc:Fallback>
            </mc:AlternateContent>
          </a:graphicData>
        </a:graphic>
      </p:graphicFrame>
    </p:spTree>
    <p:extLst>
      <p:ext uri="{BB962C8B-B14F-4D97-AF65-F5344CB8AC3E}">
        <p14:creationId xmlns:p14="http://schemas.microsoft.com/office/powerpoint/2010/main" val="95912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8166" y="655782"/>
            <a:ext cx="8615507" cy="5224880"/>
          </a:xfrm>
          <a:prstGeom prst="rect">
            <a:avLst/>
          </a:prstGeom>
        </p:spPr>
      </p:pic>
      <p:pic>
        <p:nvPicPr>
          <p:cNvPr id="3" name="Picture 2"/>
          <p:cNvPicPr>
            <a:picLocks noChangeAspect="1"/>
          </p:cNvPicPr>
          <p:nvPr/>
        </p:nvPicPr>
        <p:blipFill>
          <a:blip r:embed="rId3"/>
          <a:stretch>
            <a:fillRect/>
          </a:stretch>
        </p:blipFill>
        <p:spPr>
          <a:xfrm>
            <a:off x="1014412" y="606740"/>
            <a:ext cx="9672061" cy="5946459"/>
          </a:xfrm>
          <a:prstGeom prst="rect">
            <a:avLst/>
          </a:prstGeom>
        </p:spPr>
      </p:pic>
      <p:pic>
        <p:nvPicPr>
          <p:cNvPr id="4" name="Picture 3"/>
          <p:cNvPicPr>
            <a:picLocks noChangeAspect="1"/>
          </p:cNvPicPr>
          <p:nvPr/>
        </p:nvPicPr>
        <p:blipFill>
          <a:blip r:embed="rId4"/>
          <a:stretch>
            <a:fillRect/>
          </a:stretch>
        </p:blipFill>
        <p:spPr>
          <a:xfrm>
            <a:off x="1204912" y="157162"/>
            <a:ext cx="9782175" cy="6543675"/>
          </a:xfrm>
          <a:prstGeom prst="rect">
            <a:avLst/>
          </a:prstGeom>
        </p:spPr>
      </p:pic>
    </p:spTree>
    <p:extLst>
      <p:ext uri="{BB962C8B-B14F-4D97-AF65-F5344CB8AC3E}">
        <p14:creationId xmlns:p14="http://schemas.microsoft.com/office/powerpoint/2010/main" val="359392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5325" y="175491"/>
            <a:ext cx="10801350" cy="6557818"/>
          </a:xfrm>
          <a:prstGeom prst="rect">
            <a:avLst/>
          </a:prstGeom>
        </p:spPr>
      </p:pic>
    </p:spTree>
    <p:extLst>
      <p:ext uri="{BB962C8B-B14F-4D97-AF65-F5344CB8AC3E}">
        <p14:creationId xmlns:p14="http://schemas.microsoft.com/office/powerpoint/2010/main" val="308833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5887" y="452582"/>
            <a:ext cx="9420225" cy="6169891"/>
          </a:xfrm>
          <a:prstGeom prst="rect">
            <a:avLst/>
          </a:prstGeom>
        </p:spPr>
      </p:pic>
    </p:spTree>
    <p:extLst>
      <p:ext uri="{BB962C8B-B14F-4D97-AF65-F5344CB8AC3E}">
        <p14:creationId xmlns:p14="http://schemas.microsoft.com/office/powerpoint/2010/main" val="3292426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1504</Words>
  <Application>Microsoft Office PowerPoint</Application>
  <PresentationFormat>Widescreen</PresentationFormat>
  <Paragraphs>216</Paragraphs>
  <Slides>64</Slides>
  <Notes>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64</vt:i4>
      </vt:variant>
    </vt:vector>
  </HeadingPairs>
  <TitlesOfParts>
    <vt:vector size="77" baseType="lpstr">
      <vt:lpstr>ＭＳ Ｐゴシック</vt:lpstr>
      <vt:lpstr>游ゴシック</vt:lpstr>
      <vt:lpstr>Arial</vt:lpstr>
      <vt:lpstr>Arial (Headings)</vt:lpstr>
      <vt:lpstr>Calibri</vt:lpstr>
      <vt:lpstr>Calibri Light</vt:lpstr>
      <vt:lpstr>Cambria Math</vt:lpstr>
      <vt:lpstr>Palatino</vt:lpstr>
      <vt:lpstr>Symbol</vt:lpstr>
      <vt:lpstr>Wingdings</vt:lpstr>
      <vt:lpstr>Office Theme</vt:lpstr>
      <vt:lpstr>Equation</vt:lpstr>
      <vt:lpstr>Microsoft Excel 97-2003 Worksheet</vt:lpstr>
      <vt:lpstr>Chapter 7 Inference for Distributions</vt:lpstr>
      <vt:lpstr>7.1 Inference for the Mean of a Population</vt:lpstr>
      <vt:lpstr>The t Distributions</vt:lpstr>
      <vt:lpstr>The t Distributions</vt:lpstr>
      <vt:lpstr>The t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Example</vt:lpstr>
      <vt:lpstr>Example</vt:lpstr>
      <vt:lpstr>Example</vt:lpstr>
      <vt:lpstr>Matched Pairs t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matched pairs </vt:lpstr>
      <vt:lpstr>Example continued</vt:lpstr>
      <vt:lpstr>Excel result</vt:lpstr>
      <vt:lpstr>PowerPoint Presentation</vt:lpstr>
      <vt:lpstr>One-Sample t Confidence Interval</vt:lpstr>
      <vt:lpstr>7.2 Comparing Two Means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two sample t-test</vt:lpstr>
      <vt:lpstr>Excel result</vt:lpstr>
      <vt:lpstr>Pooled Two-Sample Procedures</vt:lpstr>
      <vt:lpstr>PowerPoint Presentation</vt:lpstr>
      <vt:lpstr>Example</vt:lpstr>
      <vt:lpstr>Example of two sample t-test</vt:lpstr>
      <vt:lpstr>Excel result of Calcium and blood Pressure Assuming equal variance</vt:lpstr>
    </vt:vector>
  </TitlesOfParts>
  <Company>Eastern 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Inference for Distributions</dc:title>
  <dc:creator>Bai, Xiuqin</dc:creator>
  <cp:lastModifiedBy>Administrator</cp:lastModifiedBy>
  <cp:revision>39</cp:revision>
  <dcterms:created xsi:type="dcterms:W3CDTF">2016-10-30T04:39:39Z</dcterms:created>
  <dcterms:modified xsi:type="dcterms:W3CDTF">2016-11-09T00:41:39Z</dcterms:modified>
</cp:coreProperties>
</file>